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11" r:id="rId1"/>
  </p:sldMasterIdLst>
  <p:notesMasterIdLst>
    <p:notesMasterId r:id="rId48"/>
  </p:notesMasterIdLst>
  <p:sldIdLst>
    <p:sldId id="1095" r:id="rId2"/>
    <p:sldId id="1154" r:id="rId3"/>
    <p:sldId id="1157" r:id="rId4"/>
    <p:sldId id="1145" r:id="rId5"/>
    <p:sldId id="1147" r:id="rId6"/>
    <p:sldId id="1160" r:id="rId7"/>
    <p:sldId id="1162" r:id="rId8"/>
    <p:sldId id="1161" r:id="rId9"/>
    <p:sldId id="1150" r:id="rId10"/>
    <p:sldId id="1169" r:id="rId11"/>
    <p:sldId id="1164" r:id="rId12"/>
    <p:sldId id="1177" r:id="rId13"/>
    <p:sldId id="1175" r:id="rId14"/>
    <p:sldId id="1173" r:id="rId15"/>
    <p:sldId id="1172" r:id="rId16"/>
    <p:sldId id="1152" r:id="rId17"/>
    <p:sldId id="1155" r:id="rId18"/>
    <p:sldId id="1158" r:id="rId19"/>
    <p:sldId id="1179" r:id="rId20"/>
    <p:sldId id="1180" r:id="rId21"/>
    <p:sldId id="1181" r:id="rId22"/>
    <p:sldId id="1183" r:id="rId23"/>
    <p:sldId id="1184" r:id="rId24"/>
    <p:sldId id="1185" r:id="rId25"/>
    <p:sldId id="1186" r:id="rId26"/>
    <p:sldId id="1187" r:id="rId27"/>
    <p:sldId id="1188" r:id="rId28"/>
    <p:sldId id="1189" r:id="rId29"/>
    <p:sldId id="1190" r:id="rId30"/>
    <p:sldId id="1182" r:id="rId31"/>
    <p:sldId id="1191" r:id="rId32"/>
    <p:sldId id="1192" r:id="rId33"/>
    <p:sldId id="1193" r:id="rId34"/>
    <p:sldId id="1194" r:id="rId35"/>
    <p:sldId id="1195" r:id="rId36"/>
    <p:sldId id="1196" r:id="rId37"/>
    <p:sldId id="1197" r:id="rId38"/>
    <p:sldId id="1198" r:id="rId39"/>
    <p:sldId id="1199" r:id="rId40"/>
    <p:sldId id="1200" r:id="rId41"/>
    <p:sldId id="1174" r:id="rId42"/>
    <p:sldId id="1178" r:id="rId43"/>
    <p:sldId id="1170" r:id="rId44"/>
    <p:sldId id="1171" r:id="rId45"/>
    <p:sldId id="1168" r:id="rId46"/>
    <p:sldId id="115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32FF"/>
    <a:srgbClr val="000000"/>
    <a:srgbClr val="11F5D4"/>
    <a:srgbClr val="BD159F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/>
    <p:restoredTop sz="94531"/>
  </p:normalViewPr>
  <p:slideViewPr>
    <p:cSldViewPr>
      <p:cViewPr varScale="1">
        <p:scale>
          <a:sx n="104" d="100"/>
          <a:sy n="104" d="100"/>
        </p:scale>
        <p:origin x="912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E861C-486B-4E18-A0E9-A790238A915C}" type="datetimeFigureOut">
              <a:rPr lang="en-US" smtClean="0"/>
              <a:t>11/25/25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1066-0135-4CAA-8AD4-89A97190AC0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D023-207F-BC40-82A1-40082C28A28D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3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42EEF-040F-0A4A-91E1-D3084115116C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88D1-3C30-E944-A532-14CB2DE472D4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0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0019"/>
            <a:ext cx="11430000" cy="77787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11430000" cy="511016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6454775"/>
            <a:ext cx="2396490" cy="365125"/>
          </a:xfrm>
        </p:spPr>
        <p:txBody>
          <a:bodyPr/>
          <a:lstStyle/>
          <a:p>
            <a:fld id="{C61C7686-AC78-5D4D-81D3-75B578B0A764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439217"/>
            <a:ext cx="6400800" cy="365125"/>
          </a:xfrm>
        </p:spPr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1180" y="6439218"/>
            <a:ext cx="2396490" cy="365125"/>
          </a:xfrm>
        </p:spPr>
        <p:txBody>
          <a:bodyPr/>
          <a:lstStyle>
            <a:lvl1pPr>
              <a:defRPr sz="1600" baseline="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081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FDDF-829F-4844-BFCE-3A1E3CAFD698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3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43E9-AFA0-6547-948A-4B7B830D9552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7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1D6F-0EC0-E446-A774-BFD6FBA64710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4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B2639-21B4-1144-A7DB-14EA1338D682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2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1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ECE5-143B-3F48-A779-AD69CD603808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0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B94-F33D-2744-9D42-D0942ED76B00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0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7BEDFB-3C30-A446-9DC0-A72C71B3DE6B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9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y_kimura@raris.tohoku.ac.jp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em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jpeg"/><Relationship Id="rId5" Type="http://schemas.openxmlformats.org/officeDocument/2006/relationships/image" Target="../media/image53.gif"/><Relationship Id="rId10" Type="http://schemas.openxmlformats.org/officeDocument/2006/relationships/image" Target="../media/image58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image" Target="../media/image11.png"/><Relationship Id="rId21" Type="http://schemas.openxmlformats.org/officeDocument/2006/relationships/image" Target="../media/image24.png"/><Relationship Id="rId12" Type="http://schemas.openxmlformats.org/officeDocument/2006/relationships/image" Target="../media/image15.png"/><Relationship Id="rId17" Type="http://schemas.openxmlformats.org/officeDocument/2006/relationships/image" Target="../media/image12.png"/><Relationship Id="rId2" Type="http://schemas.openxmlformats.org/officeDocument/2006/relationships/image" Target="../media/image10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110.png"/><Relationship Id="rId19" Type="http://schemas.openxmlformats.org/officeDocument/2006/relationships/image" Target="../media/image21.png"/><Relationship Id="rId4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78.png"/><Relationship Id="rId4" Type="http://schemas.openxmlformats.org/officeDocument/2006/relationships/image" Target="../media/image2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E2F97E-CBC5-CEFF-28E7-0311FC086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93796"/>
            <a:ext cx="11734800" cy="1828799"/>
          </a:xfrm>
        </p:spPr>
        <p:txBody>
          <a:bodyPr>
            <a:noAutofit/>
          </a:bodyPr>
          <a:lstStyle/>
          <a:p>
            <a:r>
              <a:rPr kumimoji="1" lang="en-US" altLang="ja-JP" sz="5600" dirty="0"/>
              <a:t>Next-Generation Experiments</a:t>
            </a:r>
            <a:br>
              <a:rPr kumimoji="1" lang="en-US" altLang="ja-JP" sz="5600" dirty="0"/>
            </a:br>
            <a:r>
              <a:rPr kumimoji="1" lang="en-US" altLang="ja-JP" sz="5600" dirty="0"/>
              <a:t>on Kaonic Nuclei at J-PARC</a:t>
            </a:r>
            <a:endParaRPr kumimoji="1" lang="ja-JP" altLang="en-US" sz="56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633725-F1BB-810E-2EB7-553F5C384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521" y="2253432"/>
            <a:ext cx="7338957" cy="2089968"/>
          </a:xfrm>
        </p:spPr>
        <p:txBody>
          <a:bodyPr>
            <a:normAutofit/>
          </a:bodyPr>
          <a:lstStyle/>
          <a:p>
            <a:r>
              <a:rPr kumimoji="1" lang="en-US" altLang="ja-JP" sz="2800" b="1" dirty="0"/>
              <a:t>Yuto Kimura</a:t>
            </a:r>
            <a:endParaRPr lang="en-US" altLang="ja-JP" sz="2000" b="1" dirty="0"/>
          </a:p>
          <a:p>
            <a:r>
              <a:rPr kumimoji="1" lang="en-US" altLang="ja-JP" sz="2000" dirty="0"/>
              <a:t>RARiS, Tohoku University</a:t>
            </a:r>
            <a:br>
              <a:rPr kumimoji="1" lang="en-US" altLang="ja-JP" sz="2000" dirty="0"/>
            </a:br>
            <a:r>
              <a:rPr kumimoji="1" lang="en-US" altLang="ja-JP" sz="2000" dirty="0"/>
              <a:t>RIKEN Nishina Center for Accelerator-Based Science</a:t>
            </a:r>
          </a:p>
          <a:p>
            <a:r>
              <a:rPr lang="en-US" altLang="ja-JP" sz="2000" i="1" dirty="0"/>
              <a:t>E-Mail: </a:t>
            </a:r>
            <a:r>
              <a:rPr lang="en-US" altLang="ja-JP" sz="2000" i="1" dirty="0">
                <a:hlinkClick r:id="rId2"/>
              </a:rPr>
              <a:t>y_kimura@raris.tohoku.ac.jp</a:t>
            </a:r>
            <a:endParaRPr lang="en-US" altLang="ja-JP" sz="2000" i="1" dirty="0"/>
          </a:p>
          <a:p>
            <a:r>
              <a:rPr lang="en-US" altLang="ja-JP" sz="2000" dirty="0"/>
              <a:t>For the J-PARC E80 collaboration</a:t>
            </a:r>
            <a:endParaRPr lang="ja-JP" altLang="en-US" sz="2000"/>
          </a:p>
        </p:txBody>
      </p:sp>
      <p:pic>
        <p:nvPicPr>
          <p:cNvPr id="1026" name="Picture 2" descr="東北大学先端量子ビーム科学研究センター">
            <a:extLst>
              <a:ext uri="{FF2B5EF4-FFF2-40B4-BE49-F238E27FC236}">
                <a16:creationId xmlns:a16="http://schemas.microsoft.com/office/drawing/2014/main" id="{61150A9A-3363-D22E-B589-7F656A5A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88" y="2638439"/>
            <a:ext cx="1608683" cy="86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BF International Collaboration Workshop 06">
            <a:extLst>
              <a:ext uri="{FF2B5EF4-FFF2-40B4-BE49-F238E27FC236}">
                <a16:creationId xmlns:a16="http://schemas.microsoft.com/office/drawing/2014/main" id="{9D06BE6A-CF84-C1E0-D5ED-E6ED41FDF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478" y="2615976"/>
            <a:ext cx="861955" cy="96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194AE42-0B54-2CDF-DA13-B84618BF1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26" y="4427316"/>
            <a:ext cx="6882066" cy="23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5F415E-E550-BADC-55B6-7C535AB51337}"/>
              </a:ext>
            </a:extLst>
          </p:cNvPr>
          <p:cNvSpPr txBox="1"/>
          <p:nvPr/>
        </p:nvSpPr>
        <p:spPr>
          <a:xfrm>
            <a:off x="2661926" y="6096514"/>
            <a:ext cx="6868148" cy="6617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850" dirty="0">
                <a:solidFill>
                  <a:schemeClr val="bg1"/>
                </a:solidFill>
              </a:rPr>
              <a:t>RARiS</a:t>
            </a:r>
            <a:r>
              <a:rPr kumimoji="1" lang="ja-JP" altLang="en-US" sz="1850">
                <a:solidFill>
                  <a:schemeClr val="bg1"/>
                </a:solidFill>
              </a:rPr>
              <a:t>研究会</a:t>
            </a:r>
            <a:r>
              <a:rPr kumimoji="1" lang="en-US" altLang="ja-JP" sz="1850" dirty="0">
                <a:solidFill>
                  <a:schemeClr val="bg1"/>
                </a:solidFill>
              </a:rPr>
              <a:t>2025 </a:t>
            </a:r>
            <a:br>
              <a:rPr kumimoji="1" lang="en-US" altLang="ja-JP" sz="1850" dirty="0">
                <a:solidFill>
                  <a:schemeClr val="bg1"/>
                </a:solidFill>
              </a:rPr>
            </a:br>
            <a:r>
              <a:rPr kumimoji="1" lang="ja-JP" altLang="en-US" sz="1850">
                <a:solidFill>
                  <a:schemeClr val="bg1"/>
                </a:solidFill>
              </a:rPr>
              <a:t>「実験・有効理論・格子シミュレーションで探るハドロンダイナミクス」</a:t>
            </a:r>
          </a:p>
        </p:txBody>
      </p:sp>
    </p:spTree>
    <p:extLst>
      <p:ext uri="{BB962C8B-B14F-4D97-AF65-F5344CB8AC3E}">
        <p14:creationId xmlns:p14="http://schemas.microsoft.com/office/powerpoint/2010/main" val="373291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C7B97-7DFB-0A84-C4C4-1FADDCC1F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55">
            <a:extLst>
              <a:ext uri="{FF2B5EF4-FFF2-40B4-BE49-F238E27FC236}">
                <a16:creationId xmlns:a16="http://schemas.microsoft.com/office/drawing/2014/main" id="{0C51FD5B-3158-9583-7514-882B77B7688A}"/>
              </a:ext>
            </a:extLst>
          </p:cNvPr>
          <p:cNvSpPr txBox="1"/>
          <p:nvPr/>
        </p:nvSpPr>
        <p:spPr>
          <a:xfrm>
            <a:off x="533400" y="923771"/>
            <a:ext cx="3818559" cy="4308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ea typeface="Hiragino Kaku Gothic Pro W3" panose="020B0300000000000000" pitchFamily="34" charset="-128"/>
              </a:rPr>
              <a:t>Cylindrical Neutron Counter</a:t>
            </a:r>
            <a:endParaRPr lang="en-JP" sz="2200">
              <a:ea typeface="Hiragino Kaku Gothic Pro W3" panose="020B03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A7DB78E-70B3-CB18-1DE2-F6C8154E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0019"/>
            <a:ext cx="7924800" cy="777875"/>
          </a:xfrm>
        </p:spPr>
        <p:txBody>
          <a:bodyPr>
            <a:normAutofit fontScale="90000"/>
          </a:bodyPr>
          <a:lstStyle/>
          <a:p>
            <a:r>
              <a:rPr kumimoji="1" lang="en-US" altLang="ja-JP" u="sng" dirty="0"/>
              <a:t>New Cylindrical Detector System</a:t>
            </a:r>
            <a:endParaRPr kumimoji="1" lang="ja-JP" altLang="en-US" u="sng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52563D-9F90-19D6-D1ED-4075B7CD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800-6513-3C40-B30E-4FEEE46E6D2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7F12CF-7993-974B-9A7B-F4C7E52D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3772EF-F0B4-E2E7-2ACB-A0C74BF3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sz="1600" dirty="0"/>
          </a:p>
        </p:txBody>
      </p:sp>
      <p:sp>
        <p:nvSpPr>
          <p:cNvPr id="43" name="TextBox 37">
            <a:extLst>
              <a:ext uri="{FF2B5EF4-FFF2-40B4-BE49-F238E27FC236}">
                <a16:creationId xmlns:a16="http://schemas.microsoft.com/office/drawing/2014/main" id="{2B5FD39E-C3C4-CD6A-28DB-52E174F80FB9}"/>
              </a:ext>
            </a:extLst>
          </p:cNvPr>
          <p:cNvSpPr txBox="1"/>
          <p:nvPr/>
        </p:nvSpPr>
        <p:spPr>
          <a:xfrm>
            <a:off x="4822238" y="279678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Times New Roman" panose="02020603050405020304" pitchFamily="18" charset="0"/>
              </a:rPr>
              <a:t>1.0 GeV/</a:t>
            </a:r>
            <a:r>
              <a:rPr lang="en-JP" i="1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Times New Roman" panose="02020603050405020304" pitchFamily="18" charset="0"/>
              </a:rPr>
              <a:t>c</a:t>
            </a:r>
          </a:p>
        </p:txBody>
      </p:sp>
      <p:cxnSp>
        <p:nvCxnSpPr>
          <p:cNvPr id="62" name="Straight Connector 56">
            <a:extLst>
              <a:ext uri="{FF2B5EF4-FFF2-40B4-BE49-F238E27FC236}">
                <a16:creationId xmlns:a16="http://schemas.microsoft.com/office/drawing/2014/main" id="{3686DBCA-EE32-2D33-C185-687483B16945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4351959" y="1139215"/>
            <a:ext cx="2582241" cy="1384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58">
            <a:extLst>
              <a:ext uri="{FF2B5EF4-FFF2-40B4-BE49-F238E27FC236}">
                <a16:creationId xmlns:a16="http://schemas.microsoft.com/office/drawing/2014/main" id="{CB4875C2-9A9A-5B81-7A37-4F6542CEE31F}"/>
              </a:ext>
            </a:extLst>
          </p:cNvPr>
          <p:cNvSpPr txBox="1"/>
          <p:nvPr/>
        </p:nvSpPr>
        <p:spPr>
          <a:xfrm>
            <a:off x="533400" y="3226713"/>
            <a:ext cx="3323346" cy="4308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ea typeface="Hiragino Kaku Gothic Pro W3" panose="020B0300000000000000" pitchFamily="34" charset="-128"/>
              </a:rPr>
              <a:t>Cylindrical Drift Chamber</a:t>
            </a:r>
            <a:endParaRPr lang="en-JP" sz="2200">
              <a:ea typeface="Hiragino Kaku Gothic Pro W3" panose="020B0300000000000000" pitchFamily="34" charset="-128"/>
            </a:endParaRP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93028D35-2298-3BD7-825C-0FD0A318EFFB}"/>
              </a:ext>
            </a:extLst>
          </p:cNvPr>
          <p:cNvSpPr txBox="1"/>
          <p:nvPr/>
        </p:nvSpPr>
        <p:spPr>
          <a:xfrm>
            <a:off x="10058400" y="652149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Times New Roman" panose="02020603050405020304" pitchFamily="18" charset="0"/>
              </a:rPr>
              <a:t>3.85</a:t>
            </a:r>
            <a:r>
              <a:rPr lang="en-JP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Times New Roman" panose="02020603050405020304" pitchFamily="18" charset="0"/>
              </a:rPr>
              <a:t> m</a:t>
            </a:r>
          </a:p>
        </p:txBody>
      </p:sp>
      <p:sp>
        <p:nvSpPr>
          <p:cNvPr id="41" name="Oval 35">
            <a:extLst>
              <a:ext uri="{FF2B5EF4-FFF2-40B4-BE49-F238E27FC236}">
                <a16:creationId xmlns:a16="http://schemas.microsoft.com/office/drawing/2014/main" id="{25C20C89-4D7A-4A7E-2ABD-A150E0F267DF}"/>
              </a:ext>
            </a:extLst>
          </p:cNvPr>
          <p:cNvSpPr/>
          <p:nvPr/>
        </p:nvSpPr>
        <p:spPr>
          <a:xfrm>
            <a:off x="5816400" y="3091964"/>
            <a:ext cx="432000" cy="432000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42" name="TextBox 36">
            <a:extLst>
              <a:ext uri="{FF2B5EF4-FFF2-40B4-BE49-F238E27FC236}">
                <a16:creationId xmlns:a16="http://schemas.microsoft.com/office/drawing/2014/main" id="{4D1DE97D-91B7-E4CC-FE09-7E28A976D2EA}"/>
              </a:ext>
            </a:extLst>
          </p:cNvPr>
          <p:cNvSpPr txBox="1"/>
          <p:nvPr/>
        </p:nvSpPr>
        <p:spPr>
          <a:xfrm>
            <a:off x="5761225" y="3065495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K</a:t>
            </a:r>
            <a:r>
              <a:rPr lang="en-JP" sz="2400" b="1" i="1" baseline="30000"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85" name="TextBox 62">
            <a:extLst>
              <a:ext uri="{FF2B5EF4-FFF2-40B4-BE49-F238E27FC236}">
                <a16:creationId xmlns:a16="http://schemas.microsoft.com/office/drawing/2014/main" id="{DD050E5F-F38D-FAC7-5E57-7277D37A4D33}"/>
              </a:ext>
            </a:extLst>
          </p:cNvPr>
          <p:cNvSpPr txBox="1"/>
          <p:nvPr/>
        </p:nvSpPr>
        <p:spPr>
          <a:xfrm>
            <a:off x="533400" y="5029200"/>
            <a:ext cx="2955937" cy="461665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rPr>
              <a:t>Vertex Fiber Tracker</a:t>
            </a:r>
            <a:endParaRPr lang="en-JP" sz="2400">
              <a:latin typeface="Arial" panose="020B0604020202020204" pitchFamily="34" charset="0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324C9429-7E46-0680-028F-B5B01B180342}"/>
              </a:ext>
            </a:extLst>
          </p:cNvPr>
          <p:cNvSpPr txBox="1"/>
          <p:nvPr/>
        </p:nvSpPr>
        <p:spPr>
          <a:xfrm>
            <a:off x="472276" y="1416784"/>
            <a:ext cx="43909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Neutron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PID for charged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 err="1"/>
              <a:t>σ</a:t>
            </a:r>
            <a:r>
              <a:rPr kumimoji="1" lang="en-US" altLang="ja-JP" sz="2000" baseline="-25000" dirty="0" err="1"/>
              <a:t>time</a:t>
            </a:r>
            <a:r>
              <a:rPr kumimoji="1" lang="en-US" altLang="ja-JP" sz="2000" baseline="-25000" dirty="0"/>
              <a:t> </a:t>
            </a:r>
            <a:r>
              <a:rPr kumimoji="1" lang="en-US" altLang="ja-JP" sz="2000" dirty="0"/>
              <a:t>~ 80 </a:t>
            </a:r>
            <a:r>
              <a:rPr kumimoji="1" lang="en-US" altLang="ja-JP" sz="2000" dirty="0" err="1"/>
              <a:t>ps</a:t>
            </a:r>
            <a:r>
              <a:rPr kumimoji="1" lang="en-US" altLang="ja-JP" sz="2000" dirty="0"/>
              <a:t> (same as E15)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 err="1"/>
              <a:t>σ</a:t>
            </a:r>
            <a:r>
              <a:rPr kumimoji="1" lang="en-US" altLang="ja-JP" sz="2000" baseline="-25000" dirty="0" err="1"/>
              <a:t>mom_n</a:t>
            </a:r>
            <a:r>
              <a:rPr kumimoji="1" lang="en-US" altLang="ja-JP" sz="2000" baseline="-25000" dirty="0"/>
              <a:t> </a:t>
            </a:r>
            <a:r>
              <a:rPr kumimoji="1" lang="en-US" altLang="ja-JP" sz="2000" dirty="0"/>
              <a:t>&lt; 7% (momentum dep.)</a:t>
            </a:r>
            <a:endParaRPr kumimoji="1" lang="ja-JP" altLang="en-US" sz="2000"/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720C4680-91DE-1CFC-59E7-019408B97903}"/>
              </a:ext>
            </a:extLst>
          </p:cNvPr>
          <p:cNvGrpSpPr/>
          <p:nvPr/>
        </p:nvGrpSpPr>
        <p:grpSpPr>
          <a:xfrm>
            <a:off x="6160633" y="1021500"/>
            <a:ext cx="5574166" cy="4483885"/>
            <a:chOff x="5397283" y="822899"/>
            <a:chExt cx="6744741" cy="5425501"/>
          </a:xfrm>
        </p:grpSpPr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8E94B5B5-7161-526F-C749-1DCA00205629}"/>
                </a:ext>
              </a:extLst>
            </p:cNvPr>
            <p:cNvSpPr/>
            <p:nvPr/>
          </p:nvSpPr>
          <p:spPr>
            <a:xfrm>
              <a:off x="6112756" y="2338173"/>
              <a:ext cx="4821247" cy="54390"/>
            </a:xfrm>
            <a:prstGeom prst="rect">
              <a:avLst/>
            </a:prstGeom>
            <a:pattFill prst="smGrid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E40EF8A9-5E33-BB76-DE46-FEFAC2BF4E41}"/>
                </a:ext>
              </a:extLst>
            </p:cNvPr>
            <p:cNvSpPr/>
            <p:nvPr/>
          </p:nvSpPr>
          <p:spPr>
            <a:xfrm>
              <a:off x="6103543" y="2193426"/>
              <a:ext cx="4821247" cy="54390"/>
            </a:xfrm>
            <a:prstGeom prst="rect">
              <a:avLst/>
            </a:prstGeom>
            <a:pattFill prst="smGrid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7D59D4D0-3AA3-9610-269B-5352FBB8AE64}"/>
                </a:ext>
              </a:extLst>
            </p:cNvPr>
            <p:cNvSpPr/>
            <p:nvPr/>
          </p:nvSpPr>
          <p:spPr>
            <a:xfrm>
              <a:off x="6082750" y="4926275"/>
              <a:ext cx="4821247" cy="54390"/>
            </a:xfrm>
            <a:prstGeom prst="rect">
              <a:avLst/>
            </a:prstGeom>
            <a:pattFill prst="smGrid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C4EA98FE-255F-E5ED-B921-916ADCEE3DC4}"/>
                </a:ext>
              </a:extLst>
            </p:cNvPr>
            <p:cNvSpPr/>
            <p:nvPr/>
          </p:nvSpPr>
          <p:spPr>
            <a:xfrm>
              <a:off x="6103543" y="4776573"/>
              <a:ext cx="4821247" cy="54390"/>
            </a:xfrm>
            <a:prstGeom prst="rect">
              <a:avLst/>
            </a:prstGeom>
            <a:pattFill prst="smGrid">
              <a:fgClr>
                <a:schemeClr val="accent6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EB876EC2-1299-B485-C1EA-866C84ABA8C0}"/>
                </a:ext>
              </a:extLst>
            </p:cNvPr>
            <p:cNvSpPr/>
            <p:nvPr/>
          </p:nvSpPr>
          <p:spPr>
            <a:xfrm>
              <a:off x="5947223" y="2600960"/>
              <a:ext cx="5143262" cy="7060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64F5A56F-3EFD-CFA5-A8E9-DD10F041AE6B}"/>
                </a:ext>
              </a:extLst>
            </p:cNvPr>
            <p:cNvSpPr/>
            <p:nvPr/>
          </p:nvSpPr>
          <p:spPr>
            <a:xfrm>
              <a:off x="6052939" y="2270057"/>
              <a:ext cx="4940883" cy="7060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1C661DE-63DD-9E28-91EC-94A08BAF3814}"/>
                </a:ext>
              </a:extLst>
            </p:cNvPr>
            <p:cNvSpPr/>
            <p:nvPr/>
          </p:nvSpPr>
          <p:spPr>
            <a:xfrm>
              <a:off x="6048413" y="4839241"/>
              <a:ext cx="4940883" cy="7060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BB34140E-BC06-7605-FDC0-1074C37B2AD0}"/>
                </a:ext>
              </a:extLst>
            </p:cNvPr>
            <p:cNvSpPr/>
            <p:nvPr/>
          </p:nvSpPr>
          <p:spPr>
            <a:xfrm>
              <a:off x="5947223" y="4508337"/>
              <a:ext cx="5143262" cy="7060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AE98D69-B053-296E-ABB5-3126D7F16A0F}"/>
                </a:ext>
              </a:extLst>
            </p:cNvPr>
            <p:cNvSpPr/>
            <p:nvPr/>
          </p:nvSpPr>
          <p:spPr>
            <a:xfrm>
              <a:off x="5397283" y="927147"/>
              <a:ext cx="6243145" cy="2393366"/>
            </a:xfrm>
            <a:custGeom>
              <a:avLst/>
              <a:gdLst>
                <a:gd name="connsiteX0" fmla="*/ 0 w 6243145"/>
                <a:gd name="connsiteY0" fmla="*/ 0 h 2393366"/>
                <a:gd name="connsiteX1" fmla="*/ 6243145 w 6243145"/>
                <a:gd name="connsiteY1" fmla="*/ 0 h 2393366"/>
                <a:gd name="connsiteX2" fmla="*/ 6243145 w 6243145"/>
                <a:gd name="connsiteY2" fmla="*/ 2165131 h 2393366"/>
                <a:gd name="connsiteX3" fmla="*/ 5974878 w 6243145"/>
                <a:gd name="connsiteY3" fmla="*/ 2165131 h 2393366"/>
                <a:gd name="connsiteX4" fmla="*/ 5974878 w 6243145"/>
                <a:gd name="connsiteY4" fmla="*/ 2393366 h 2393366"/>
                <a:gd name="connsiteX5" fmla="*/ 5561839 w 6243145"/>
                <a:gd name="connsiteY5" fmla="*/ 2393366 h 2393366"/>
                <a:gd name="connsiteX6" fmla="*/ 5561839 w 6243145"/>
                <a:gd name="connsiteY6" fmla="*/ 1936896 h 2393366"/>
                <a:gd name="connsiteX7" fmla="*/ 5969961 w 6243145"/>
                <a:gd name="connsiteY7" fmla="*/ 1936896 h 2393366"/>
                <a:gd name="connsiteX8" fmla="*/ 5969961 w 6243145"/>
                <a:gd name="connsiteY8" fmla="*/ 302163 h 2393366"/>
                <a:gd name="connsiteX9" fmla="*/ 295566 w 6243145"/>
                <a:gd name="connsiteY9" fmla="*/ 302163 h 2393366"/>
                <a:gd name="connsiteX10" fmla="*/ 295566 w 6243145"/>
                <a:gd name="connsiteY10" fmla="*/ 1932007 h 2393366"/>
                <a:gd name="connsiteX11" fmla="*/ 697413 w 6243145"/>
                <a:gd name="connsiteY11" fmla="*/ 1932007 h 2393366"/>
                <a:gd name="connsiteX12" fmla="*/ 697413 w 6243145"/>
                <a:gd name="connsiteY12" fmla="*/ 2388477 h 2393366"/>
                <a:gd name="connsiteX13" fmla="*/ 284374 w 6243145"/>
                <a:gd name="connsiteY13" fmla="*/ 2388477 h 2393366"/>
                <a:gd name="connsiteX14" fmla="*/ 284374 w 6243145"/>
                <a:gd name="connsiteY14" fmla="*/ 2165131 h 2393366"/>
                <a:gd name="connsiteX15" fmla="*/ 0 w 6243145"/>
                <a:gd name="connsiteY15" fmla="*/ 2165131 h 239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43145" h="2393366">
                  <a:moveTo>
                    <a:pt x="0" y="0"/>
                  </a:moveTo>
                  <a:lnTo>
                    <a:pt x="6243145" y="0"/>
                  </a:lnTo>
                  <a:lnTo>
                    <a:pt x="6243145" y="2165131"/>
                  </a:lnTo>
                  <a:lnTo>
                    <a:pt x="5974878" y="2165131"/>
                  </a:lnTo>
                  <a:lnTo>
                    <a:pt x="5974878" y="2393366"/>
                  </a:lnTo>
                  <a:lnTo>
                    <a:pt x="5561839" y="2393366"/>
                  </a:lnTo>
                  <a:lnTo>
                    <a:pt x="5561839" y="1936896"/>
                  </a:lnTo>
                  <a:lnTo>
                    <a:pt x="5969961" y="1936896"/>
                  </a:lnTo>
                  <a:lnTo>
                    <a:pt x="5969961" y="302163"/>
                  </a:lnTo>
                  <a:lnTo>
                    <a:pt x="295566" y="302163"/>
                  </a:lnTo>
                  <a:lnTo>
                    <a:pt x="295566" y="1932007"/>
                  </a:lnTo>
                  <a:lnTo>
                    <a:pt x="697413" y="1932007"/>
                  </a:lnTo>
                  <a:lnTo>
                    <a:pt x="697413" y="2388477"/>
                  </a:lnTo>
                  <a:lnTo>
                    <a:pt x="284374" y="2388477"/>
                  </a:lnTo>
                  <a:lnTo>
                    <a:pt x="284374" y="2165131"/>
                  </a:lnTo>
                  <a:lnTo>
                    <a:pt x="0" y="2165131"/>
                  </a:lnTo>
                  <a:close/>
                </a:path>
              </a:pathLst>
            </a:custGeom>
            <a:solidFill>
              <a:srgbClr val="FFE000">
                <a:alpha val="66542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JP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B2A92B0-B923-D751-6AD2-7EAB3A167F48}"/>
                </a:ext>
              </a:extLst>
            </p:cNvPr>
            <p:cNvSpPr/>
            <p:nvPr/>
          </p:nvSpPr>
          <p:spPr>
            <a:xfrm>
              <a:off x="5397283" y="3859923"/>
              <a:ext cx="6243145" cy="2388477"/>
            </a:xfrm>
            <a:custGeom>
              <a:avLst/>
              <a:gdLst>
                <a:gd name="connsiteX0" fmla="*/ 284374 w 6243145"/>
                <a:gd name="connsiteY0" fmla="*/ 0 h 2388477"/>
                <a:gd name="connsiteX1" fmla="*/ 697413 w 6243145"/>
                <a:gd name="connsiteY1" fmla="*/ 0 h 2388477"/>
                <a:gd name="connsiteX2" fmla="*/ 697413 w 6243145"/>
                <a:gd name="connsiteY2" fmla="*/ 456470 h 2388477"/>
                <a:gd name="connsiteX3" fmla="*/ 295566 w 6243145"/>
                <a:gd name="connsiteY3" fmla="*/ 456470 h 2388477"/>
                <a:gd name="connsiteX4" fmla="*/ 295566 w 6243145"/>
                <a:gd name="connsiteY4" fmla="*/ 2103035 h 2388477"/>
                <a:gd name="connsiteX5" fmla="*/ 5969961 w 6243145"/>
                <a:gd name="connsiteY5" fmla="*/ 2103035 h 2388477"/>
                <a:gd name="connsiteX6" fmla="*/ 5969961 w 6243145"/>
                <a:gd name="connsiteY6" fmla="*/ 461359 h 2388477"/>
                <a:gd name="connsiteX7" fmla="*/ 5561839 w 6243145"/>
                <a:gd name="connsiteY7" fmla="*/ 461359 h 2388477"/>
                <a:gd name="connsiteX8" fmla="*/ 5561839 w 6243145"/>
                <a:gd name="connsiteY8" fmla="*/ 4889 h 2388477"/>
                <a:gd name="connsiteX9" fmla="*/ 5974878 w 6243145"/>
                <a:gd name="connsiteY9" fmla="*/ 4889 h 2388477"/>
                <a:gd name="connsiteX10" fmla="*/ 5974878 w 6243145"/>
                <a:gd name="connsiteY10" fmla="*/ 223346 h 2388477"/>
                <a:gd name="connsiteX11" fmla="*/ 6243145 w 6243145"/>
                <a:gd name="connsiteY11" fmla="*/ 223346 h 2388477"/>
                <a:gd name="connsiteX12" fmla="*/ 6243145 w 6243145"/>
                <a:gd name="connsiteY12" fmla="*/ 2388477 h 2388477"/>
                <a:gd name="connsiteX13" fmla="*/ 0 w 6243145"/>
                <a:gd name="connsiteY13" fmla="*/ 2388477 h 2388477"/>
                <a:gd name="connsiteX14" fmla="*/ 0 w 6243145"/>
                <a:gd name="connsiteY14" fmla="*/ 223346 h 2388477"/>
                <a:gd name="connsiteX15" fmla="*/ 284374 w 6243145"/>
                <a:gd name="connsiteY15" fmla="*/ 223346 h 238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43145" h="2388477">
                  <a:moveTo>
                    <a:pt x="284374" y="0"/>
                  </a:moveTo>
                  <a:lnTo>
                    <a:pt x="697413" y="0"/>
                  </a:lnTo>
                  <a:lnTo>
                    <a:pt x="697413" y="456470"/>
                  </a:lnTo>
                  <a:lnTo>
                    <a:pt x="295566" y="456470"/>
                  </a:lnTo>
                  <a:lnTo>
                    <a:pt x="295566" y="2103035"/>
                  </a:lnTo>
                  <a:lnTo>
                    <a:pt x="5969961" y="2103035"/>
                  </a:lnTo>
                  <a:lnTo>
                    <a:pt x="5969961" y="461359"/>
                  </a:lnTo>
                  <a:lnTo>
                    <a:pt x="5561839" y="461359"/>
                  </a:lnTo>
                  <a:lnTo>
                    <a:pt x="5561839" y="4889"/>
                  </a:lnTo>
                  <a:lnTo>
                    <a:pt x="5974878" y="4889"/>
                  </a:lnTo>
                  <a:lnTo>
                    <a:pt x="5974878" y="223346"/>
                  </a:lnTo>
                  <a:lnTo>
                    <a:pt x="6243145" y="223346"/>
                  </a:lnTo>
                  <a:lnTo>
                    <a:pt x="6243145" y="2388477"/>
                  </a:lnTo>
                  <a:lnTo>
                    <a:pt x="0" y="2388477"/>
                  </a:lnTo>
                  <a:lnTo>
                    <a:pt x="0" y="223346"/>
                  </a:lnTo>
                  <a:lnTo>
                    <a:pt x="284374" y="223346"/>
                  </a:lnTo>
                  <a:close/>
                </a:path>
              </a:pathLst>
            </a:custGeom>
            <a:solidFill>
              <a:srgbClr val="FFE000">
                <a:alpha val="66542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JP"/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994917A1-829D-6D53-1DE3-7C597267386E}"/>
                </a:ext>
              </a:extLst>
            </p:cNvPr>
            <p:cNvSpPr/>
            <p:nvPr/>
          </p:nvSpPr>
          <p:spPr>
            <a:xfrm>
              <a:off x="5836599" y="1383584"/>
              <a:ext cx="5397909" cy="722671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B07074B0-B1DF-43D5-46C7-D231305B8E3D}"/>
                </a:ext>
              </a:extLst>
            </p:cNvPr>
            <p:cNvSpPr/>
            <p:nvPr/>
          </p:nvSpPr>
          <p:spPr>
            <a:xfrm>
              <a:off x="5836599" y="5068909"/>
              <a:ext cx="5397909" cy="722671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9BB58371-46CB-362D-3EFA-D494A5A4B7C1}"/>
                </a:ext>
              </a:extLst>
            </p:cNvPr>
            <p:cNvSpPr/>
            <p:nvPr/>
          </p:nvSpPr>
          <p:spPr>
            <a:xfrm>
              <a:off x="6132165" y="1767042"/>
              <a:ext cx="4792627" cy="958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D423DF26-7EA0-7598-7053-4B26D66375FB}"/>
                </a:ext>
              </a:extLst>
            </p:cNvPr>
            <p:cNvSpPr/>
            <p:nvPr/>
          </p:nvSpPr>
          <p:spPr>
            <a:xfrm>
              <a:off x="6132164" y="5319631"/>
              <a:ext cx="4792627" cy="958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4223F83D-8888-61F0-9D93-19DCC403A512}"/>
                </a:ext>
              </a:extLst>
            </p:cNvPr>
            <p:cNvSpPr/>
            <p:nvPr/>
          </p:nvSpPr>
          <p:spPr>
            <a:xfrm>
              <a:off x="6093046" y="2253738"/>
              <a:ext cx="4867630" cy="10323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C539FC38-C03D-5335-0F3B-1139EB349F9A}"/>
                </a:ext>
              </a:extLst>
            </p:cNvPr>
            <p:cNvSpPr/>
            <p:nvPr/>
          </p:nvSpPr>
          <p:spPr>
            <a:xfrm>
              <a:off x="6093046" y="2584642"/>
              <a:ext cx="4867630" cy="10323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A4523E77-91DA-9EE9-1957-F96730A3F446}"/>
                </a:ext>
              </a:extLst>
            </p:cNvPr>
            <p:cNvSpPr/>
            <p:nvPr/>
          </p:nvSpPr>
          <p:spPr>
            <a:xfrm>
              <a:off x="6093046" y="4492019"/>
              <a:ext cx="4867630" cy="10323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EBA61A5B-9E69-55C9-6204-15190CD10EC8}"/>
                </a:ext>
              </a:extLst>
            </p:cNvPr>
            <p:cNvSpPr/>
            <p:nvPr/>
          </p:nvSpPr>
          <p:spPr>
            <a:xfrm>
              <a:off x="6093046" y="4822923"/>
              <a:ext cx="4867630" cy="10323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9BDBCAB1-54C3-DED5-E0D8-FCA3CF10BBF6}"/>
                </a:ext>
              </a:extLst>
            </p:cNvPr>
            <p:cNvSpPr/>
            <p:nvPr/>
          </p:nvSpPr>
          <p:spPr>
            <a:xfrm>
              <a:off x="6168884" y="2727938"/>
              <a:ext cx="4338529" cy="608894"/>
            </a:xfrm>
            <a:prstGeom prst="rect">
              <a:avLst/>
            </a:prstGeom>
            <a:pattFill prst="ltHorz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18FC5414-7A6D-5B6F-630C-40EC5F995B15}"/>
                </a:ext>
              </a:extLst>
            </p:cNvPr>
            <p:cNvSpPr/>
            <p:nvPr/>
          </p:nvSpPr>
          <p:spPr>
            <a:xfrm>
              <a:off x="6168884" y="3835957"/>
              <a:ext cx="4338529" cy="608894"/>
            </a:xfrm>
            <a:prstGeom prst="rect">
              <a:avLst/>
            </a:prstGeom>
            <a:pattFill prst="ltHorz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2AA3FD06-E71C-18BA-BA34-7759157F8CB4}"/>
                </a:ext>
              </a:extLst>
            </p:cNvPr>
            <p:cNvSpPr/>
            <p:nvPr/>
          </p:nvSpPr>
          <p:spPr>
            <a:xfrm>
              <a:off x="7551568" y="3426748"/>
              <a:ext cx="262521" cy="316252"/>
            </a:xfrm>
            <a:prstGeom prst="rect">
              <a:avLst/>
            </a:prstGeom>
            <a:solidFill>
              <a:schemeClr val="bg1">
                <a:lumMod val="50000"/>
                <a:alpha val="34813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1E9D3494-F054-2145-F204-905C08E4B2A7}"/>
                </a:ext>
              </a:extLst>
            </p:cNvPr>
            <p:cNvSpPr/>
            <p:nvPr/>
          </p:nvSpPr>
          <p:spPr>
            <a:xfrm>
              <a:off x="7846843" y="3477274"/>
              <a:ext cx="45719" cy="209086"/>
            </a:xfrm>
            <a:prstGeom prst="rect">
              <a:avLst/>
            </a:prstGeom>
            <a:solidFill>
              <a:schemeClr val="bg1">
                <a:lumMod val="50000"/>
                <a:alpha val="34813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772496DD-2A2F-18B2-8913-71994422F334}"/>
                </a:ext>
              </a:extLst>
            </p:cNvPr>
            <p:cNvSpPr/>
            <p:nvPr/>
          </p:nvSpPr>
          <p:spPr>
            <a:xfrm>
              <a:off x="8371406" y="3526020"/>
              <a:ext cx="310909" cy="120295"/>
            </a:xfrm>
            <a:prstGeom prst="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cxnSp>
          <p:nvCxnSpPr>
            <p:cNvPr id="28" name="Straight Connector 22">
              <a:extLst>
                <a:ext uri="{FF2B5EF4-FFF2-40B4-BE49-F238E27FC236}">
                  <a16:creationId xmlns:a16="http://schemas.microsoft.com/office/drawing/2014/main" id="{6F25CA07-42F9-72BA-CBE3-2B5329500AAB}"/>
                </a:ext>
              </a:extLst>
            </p:cNvPr>
            <p:cNvCxnSpPr/>
            <p:nvPr/>
          </p:nvCxnSpPr>
          <p:spPr>
            <a:xfrm>
              <a:off x="7886212" y="3452148"/>
              <a:ext cx="15518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3">
              <a:extLst>
                <a:ext uri="{FF2B5EF4-FFF2-40B4-BE49-F238E27FC236}">
                  <a16:creationId xmlns:a16="http://schemas.microsoft.com/office/drawing/2014/main" id="{96900D68-F257-1578-E017-9030EFD1F701}"/>
                </a:ext>
              </a:extLst>
            </p:cNvPr>
            <p:cNvCxnSpPr/>
            <p:nvPr/>
          </p:nvCxnSpPr>
          <p:spPr>
            <a:xfrm>
              <a:off x="7886212" y="3708159"/>
              <a:ext cx="15518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338433E5-E79A-AC99-173B-A083B48BD00E}"/>
                </a:ext>
              </a:extLst>
            </p:cNvPr>
            <p:cNvSpPr/>
            <p:nvPr/>
          </p:nvSpPr>
          <p:spPr>
            <a:xfrm>
              <a:off x="10529320" y="2726885"/>
              <a:ext cx="78106" cy="6120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A141FA10-EE35-3DF3-F296-3BBEA8A2BE64}"/>
                </a:ext>
              </a:extLst>
            </p:cNvPr>
            <p:cNvSpPr/>
            <p:nvPr/>
          </p:nvSpPr>
          <p:spPr>
            <a:xfrm>
              <a:off x="10619808" y="2726885"/>
              <a:ext cx="78106" cy="6120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529735D8-19B3-CEC6-6876-46E8BC55DA25}"/>
                </a:ext>
              </a:extLst>
            </p:cNvPr>
            <p:cNvSpPr/>
            <p:nvPr/>
          </p:nvSpPr>
          <p:spPr>
            <a:xfrm>
              <a:off x="10709143" y="2726885"/>
              <a:ext cx="78106" cy="6120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1FDA2409-D6BD-04C4-4A86-4C1E23ABC011}"/>
                </a:ext>
              </a:extLst>
            </p:cNvPr>
            <p:cNvSpPr/>
            <p:nvPr/>
          </p:nvSpPr>
          <p:spPr>
            <a:xfrm>
              <a:off x="10799631" y="2726885"/>
              <a:ext cx="78106" cy="6120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5DD8BF53-0B47-7C95-EFC7-499BD6A5C677}"/>
                </a:ext>
              </a:extLst>
            </p:cNvPr>
            <p:cNvSpPr/>
            <p:nvPr/>
          </p:nvSpPr>
          <p:spPr>
            <a:xfrm>
              <a:off x="10529320" y="3837524"/>
              <a:ext cx="78106" cy="6120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24A013D8-2E80-497F-CB26-DFA4CE7895A6}"/>
                </a:ext>
              </a:extLst>
            </p:cNvPr>
            <p:cNvSpPr/>
            <p:nvPr/>
          </p:nvSpPr>
          <p:spPr>
            <a:xfrm>
              <a:off x="10619808" y="3837524"/>
              <a:ext cx="78106" cy="6120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F3FFEE8A-4EC4-162B-A0FE-E8A2C27FC323}"/>
                </a:ext>
              </a:extLst>
            </p:cNvPr>
            <p:cNvSpPr/>
            <p:nvPr/>
          </p:nvSpPr>
          <p:spPr>
            <a:xfrm>
              <a:off x="10709143" y="3837524"/>
              <a:ext cx="78106" cy="6120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3C837BB9-F242-BB44-46F0-B277842B17E2}"/>
                </a:ext>
              </a:extLst>
            </p:cNvPr>
            <p:cNvSpPr/>
            <p:nvPr/>
          </p:nvSpPr>
          <p:spPr>
            <a:xfrm>
              <a:off x="10799631" y="3837524"/>
              <a:ext cx="78106" cy="6120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cxnSp>
          <p:nvCxnSpPr>
            <p:cNvPr id="38" name="Straight Arrow Connector 32">
              <a:extLst>
                <a:ext uri="{FF2B5EF4-FFF2-40B4-BE49-F238E27FC236}">
                  <a16:creationId xmlns:a16="http://schemas.microsoft.com/office/drawing/2014/main" id="{AA7EAA3A-CD06-E5C5-39D8-D024F73837B6}"/>
                </a:ext>
              </a:extLst>
            </p:cNvPr>
            <p:cNvCxnSpPr>
              <a:cxnSpLocks/>
            </p:cNvCxnSpPr>
            <p:nvPr/>
          </p:nvCxnSpPr>
          <p:spPr>
            <a:xfrm>
              <a:off x="5397283" y="822899"/>
              <a:ext cx="624314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4">
              <a:extLst>
                <a:ext uri="{FF2B5EF4-FFF2-40B4-BE49-F238E27FC236}">
                  <a16:creationId xmlns:a16="http://schemas.microsoft.com/office/drawing/2014/main" id="{EDDB3428-BB0C-A9C9-EA3E-7E946F7004D7}"/>
                </a:ext>
              </a:extLst>
            </p:cNvPr>
            <p:cNvCxnSpPr>
              <a:cxnSpLocks/>
            </p:cNvCxnSpPr>
            <p:nvPr/>
          </p:nvCxnSpPr>
          <p:spPr>
            <a:xfrm>
              <a:off x="5538990" y="3580814"/>
              <a:ext cx="2905721" cy="1444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38">
              <a:extLst>
                <a:ext uri="{FF2B5EF4-FFF2-40B4-BE49-F238E27FC236}">
                  <a16:creationId xmlns:a16="http://schemas.microsoft.com/office/drawing/2014/main" id="{2C15D7E2-131E-5438-C9D5-AC7C91C5B0D8}"/>
                </a:ext>
              </a:extLst>
            </p:cNvPr>
            <p:cNvSpPr/>
            <p:nvPr/>
          </p:nvSpPr>
          <p:spPr>
            <a:xfrm>
              <a:off x="9429816" y="1877821"/>
              <a:ext cx="432000" cy="432000"/>
            </a:xfrm>
            <a:prstGeom prst="ellipse">
              <a:avLst/>
            </a:prstGeom>
            <a:solidFill>
              <a:srgbClr val="0070C0">
                <a:alpha val="88000"/>
              </a:srgb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cxnSp>
          <p:nvCxnSpPr>
            <p:cNvPr id="45" name="Straight Arrow Connector 39">
              <a:extLst>
                <a:ext uri="{FF2B5EF4-FFF2-40B4-BE49-F238E27FC236}">
                  <a16:creationId xmlns:a16="http://schemas.microsoft.com/office/drawing/2014/main" id="{FA52C3C6-E054-1EED-DC0C-B96C4E396E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5278" y="2264921"/>
              <a:ext cx="957600" cy="7251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0">
              <a:extLst>
                <a:ext uri="{FF2B5EF4-FFF2-40B4-BE49-F238E27FC236}">
                  <a16:creationId xmlns:a16="http://schemas.microsoft.com/office/drawing/2014/main" id="{D99E4893-F607-6D9C-187F-95613D660AC5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H="1" flipV="1">
              <a:off x="7720457" y="2397413"/>
              <a:ext cx="639604" cy="59994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1">
              <a:extLst>
                <a:ext uri="{FF2B5EF4-FFF2-40B4-BE49-F238E27FC236}">
                  <a16:creationId xmlns:a16="http://schemas.microsoft.com/office/drawing/2014/main" id="{FE494BDF-D710-7B60-5192-DC6C38258FAC}"/>
                </a:ext>
              </a:extLst>
            </p:cNvPr>
            <p:cNvSpPr/>
            <p:nvPr/>
          </p:nvSpPr>
          <p:spPr>
            <a:xfrm>
              <a:off x="7513920" y="2015801"/>
              <a:ext cx="432000" cy="432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48" name="TextBox 42">
              <a:extLst>
                <a:ext uri="{FF2B5EF4-FFF2-40B4-BE49-F238E27FC236}">
                  <a16:creationId xmlns:a16="http://schemas.microsoft.com/office/drawing/2014/main" id="{816C1250-95DD-5574-666E-0A06ADF3CA2C}"/>
                </a:ext>
              </a:extLst>
            </p:cNvPr>
            <p:cNvSpPr txBox="1"/>
            <p:nvPr/>
          </p:nvSpPr>
          <p:spPr>
            <a:xfrm>
              <a:off x="7489464" y="1935748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 i="1">
                  <a:cs typeface="Times New Roman" panose="02020603050405020304" pitchFamily="18" charset="0"/>
                </a:rPr>
                <a:t>π</a:t>
              </a:r>
              <a:r>
                <a:rPr lang="en-JP" sz="2400" b="1" baseline="30000">
                  <a:cs typeface="Times New Roman" panose="02020603050405020304" pitchFamily="18" charset="0"/>
                </a:rPr>
                <a:t>–</a:t>
              </a:r>
            </a:p>
          </p:txBody>
        </p:sp>
        <p:sp>
          <p:nvSpPr>
            <p:cNvPr id="49" name="TextBox 43">
              <a:extLst>
                <a:ext uri="{FF2B5EF4-FFF2-40B4-BE49-F238E27FC236}">
                  <a16:creationId xmlns:a16="http://schemas.microsoft.com/office/drawing/2014/main" id="{180D992D-CE5D-5920-282F-F4D5D905FEA2}"/>
                </a:ext>
              </a:extLst>
            </p:cNvPr>
            <p:cNvSpPr txBox="1"/>
            <p:nvPr/>
          </p:nvSpPr>
          <p:spPr>
            <a:xfrm>
              <a:off x="9479444" y="1819255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 i="1"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50" name="Oval 44">
              <a:extLst>
                <a:ext uri="{FF2B5EF4-FFF2-40B4-BE49-F238E27FC236}">
                  <a16:creationId xmlns:a16="http://schemas.microsoft.com/office/drawing/2014/main" id="{C67DEE01-A6D8-ADED-1CFF-D075A33E9567}"/>
                </a:ext>
              </a:extLst>
            </p:cNvPr>
            <p:cNvSpPr/>
            <p:nvPr/>
          </p:nvSpPr>
          <p:spPr>
            <a:xfrm>
              <a:off x="11445242" y="3104513"/>
              <a:ext cx="432000" cy="43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51" name="TextBox 45">
              <a:extLst>
                <a:ext uri="{FF2B5EF4-FFF2-40B4-BE49-F238E27FC236}">
                  <a16:creationId xmlns:a16="http://schemas.microsoft.com/office/drawing/2014/main" id="{DB11D214-A954-29C7-4699-01788682D48F}"/>
                </a:ext>
              </a:extLst>
            </p:cNvPr>
            <p:cNvSpPr txBox="1"/>
            <p:nvPr/>
          </p:nvSpPr>
          <p:spPr>
            <a:xfrm>
              <a:off x="11426411" y="3030033"/>
              <a:ext cx="715613" cy="52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2200" b="1" i="1"/>
                <a:t>n</a:t>
              </a:r>
              <a:r>
                <a:rPr lang="en-JP" sz="2200" b="1" baseline="-25000"/>
                <a:t>f</a:t>
              </a:r>
            </a:p>
          </p:txBody>
        </p:sp>
        <p:cxnSp>
          <p:nvCxnSpPr>
            <p:cNvPr id="52" name="Straight Arrow Connector 46">
              <a:extLst>
                <a:ext uri="{FF2B5EF4-FFF2-40B4-BE49-F238E27FC236}">
                  <a16:creationId xmlns:a16="http://schemas.microsoft.com/office/drawing/2014/main" id="{321E476C-EB28-89DB-15C5-142515C37363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8526091" y="3320513"/>
              <a:ext cx="2919151" cy="25109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47">
              <a:extLst>
                <a:ext uri="{FF2B5EF4-FFF2-40B4-BE49-F238E27FC236}">
                  <a16:creationId xmlns:a16="http://schemas.microsoft.com/office/drawing/2014/main" id="{A1C04C85-A8AB-4B1B-1B6A-1F4D676545A5}"/>
                </a:ext>
              </a:extLst>
            </p:cNvPr>
            <p:cNvSpPr/>
            <p:nvPr/>
          </p:nvSpPr>
          <p:spPr>
            <a:xfrm>
              <a:off x="9357490" y="4978270"/>
              <a:ext cx="432000" cy="432000"/>
            </a:xfrm>
            <a:prstGeom prst="ellipse">
              <a:avLst/>
            </a:prstGeom>
            <a:solidFill>
              <a:srgbClr val="0070C0">
                <a:alpha val="9247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54" name="TextBox 48">
              <a:extLst>
                <a:ext uri="{FF2B5EF4-FFF2-40B4-BE49-F238E27FC236}">
                  <a16:creationId xmlns:a16="http://schemas.microsoft.com/office/drawing/2014/main" id="{57928D1D-2D7A-D36A-19FC-DF61783DD22D}"/>
                </a:ext>
              </a:extLst>
            </p:cNvPr>
            <p:cNvSpPr txBox="1"/>
            <p:nvPr/>
          </p:nvSpPr>
          <p:spPr>
            <a:xfrm>
              <a:off x="9412981" y="4926161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 i="1"/>
                <a:t>p</a:t>
              </a:r>
              <a:endParaRPr lang="en-JP" sz="2400" b="1" baseline="-25000"/>
            </a:p>
          </p:txBody>
        </p:sp>
        <p:cxnSp>
          <p:nvCxnSpPr>
            <p:cNvPr id="55" name="Straight Arrow Connector 49">
              <a:extLst>
                <a:ext uri="{FF2B5EF4-FFF2-40B4-BE49-F238E27FC236}">
                  <a16:creationId xmlns:a16="http://schemas.microsoft.com/office/drawing/2014/main" id="{CFB2E337-67CE-4783-9247-285A724EBC0E}"/>
                </a:ext>
              </a:extLst>
            </p:cNvPr>
            <p:cNvCxnSpPr>
              <a:cxnSpLocks/>
              <a:stCxn id="27" idx="2"/>
              <a:endCxn id="56" idx="0"/>
            </p:cNvCxnSpPr>
            <p:nvPr/>
          </p:nvCxnSpPr>
          <p:spPr>
            <a:xfrm flipH="1">
              <a:off x="7591664" y="3646315"/>
              <a:ext cx="935197" cy="157773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0">
              <a:extLst>
                <a:ext uri="{FF2B5EF4-FFF2-40B4-BE49-F238E27FC236}">
                  <a16:creationId xmlns:a16="http://schemas.microsoft.com/office/drawing/2014/main" id="{B7804081-B565-EFA4-706A-C52CE4EB3D13}"/>
                </a:ext>
              </a:extLst>
            </p:cNvPr>
            <p:cNvSpPr/>
            <p:nvPr/>
          </p:nvSpPr>
          <p:spPr>
            <a:xfrm>
              <a:off x="7375664" y="5224046"/>
              <a:ext cx="432000" cy="43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57" name="TextBox 51">
              <a:extLst>
                <a:ext uri="{FF2B5EF4-FFF2-40B4-BE49-F238E27FC236}">
                  <a16:creationId xmlns:a16="http://schemas.microsoft.com/office/drawing/2014/main" id="{C9A136EF-9696-1B96-E6EF-6A1E56EA06CE}"/>
                </a:ext>
              </a:extLst>
            </p:cNvPr>
            <p:cNvSpPr txBox="1"/>
            <p:nvPr/>
          </p:nvSpPr>
          <p:spPr>
            <a:xfrm>
              <a:off x="7428788" y="5153826"/>
              <a:ext cx="32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2400" b="1" i="1">
                  <a:cs typeface="Times New Roman" panose="02020603050405020304" pitchFamily="18" charset="0"/>
                </a:rPr>
                <a:t>n</a:t>
              </a:r>
              <a:endParaRPr lang="en-JP" sz="2400" b="1" baseline="-25000">
                <a:cs typeface="Times New Roman" panose="02020603050405020304" pitchFamily="18" charset="0"/>
              </a:endParaRPr>
            </a:p>
          </p:txBody>
        </p:sp>
        <p:cxnSp>
          <p:nvCxnSpPr>
            <p:cNvPr id="58" name="Straight Arrow Connector 52">
              <a:extLst>
                <a:ext uri="{FF2B5EF4-FFF2-40B4-BE49-F238E27FC236}">
                  <a16:creationId xmlns:a16="http://schemas.microsoft.com/office/drawing/2014/main" id="{E4548FD3-C0A8-1AE0-9FCF-4606BF0F0C82}"/>
                </a:ext>
              </a:extLst>
            </p:cNvPr>
            <p:cNvCxnSpPr>
              <a:cxnSpLocks/>
            </p:cNvCxnSpPr>
            <p:nvPr/>
          </p:nvCxnSpPr>
          <p:spPr>
            <a:xfrm>
              <a:off x="8536754" y="3569647"/>
              <a:ext cx="986021" cy="14696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3">
              <a:extLst>
                <a:ext uri="{FF2B5EF4-FFF2-40B4-BE49-F238E27FC236}">
                  <a16:creationId xmlns:a16="http://schemas.microsoft.com/office/drawing/2014/main" id="{C50AF7A3-61F9-418B-C357-2797D77A7DDF}"/>
                </a:ext>
              </a:extLst>
            </p:cNvPr>
            <p:cNvSpPr txBox="1"/>
            <p:nvPr/>
          </p:nvSpPr>
          <p:spPr>
            <a:xfrm>
              <a:off x="8992400" y="860939"/>
              <a:ext cx="969895" cy="521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ea typeface="Hiragino Kaku Gothic Pro W3" panose="020B0300000000000000" pitchFamily="34" charset="-128"/>
                </a:rPr>
                <a:t>Yoke</a:t>
              </a:r>
              <a:endParaRPr lang="en-JP" sz="2200">
                <a:ea typeface="Hiragino Kaku Gothic Pro W3" panose="020B0300000000000000" pitchFamily="34" charset="-128"/>
              </a:endParaRPr>
            </a:p>
          </p:txBody>
        </p:sp>
        <p:sp>
          <p:nvSpPr>
            <p:cNvPr id="65" name="TextBox 60">
              <a:extLst>
                <a:ext uri="{FF2B5EF4-FFF2-40B4-BE49-F238E27FC236}">
                  <a16:creationId xmlns:a16="http://schemas.microsoft.com/office/drawing/2014/main" id="{C78903C6-8E7C-E00C-311B-2AD7FB981B26}"/>
                </a:ext>
              </a:extLst>
            </p:cNvPr>
            <p:cNvSpPr txBox="1"/>
            <p:nvPr/>
          </p:nvSpPr>
          <p:spPr>
            <a:xfrm>
              <a:off x="6082750" y="2959261"/>
              <a:ext cx="2016288" cy="52137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1448"/>
              </a:schemeClr>
            </a:solidFill>
            <a:ln w="95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JP" sz="2200" baseline="300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rPr>
                <a:t>3/4</a:t>
              </a:r>
              <a:r>
                <a:rPr lang="en-JP" sz="22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rPr>
                <a:t>He</a:t>
              </a:r>
              <a:r>
                <a:rPr lang="en-US" sz="2200" dirty="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rPr>
                <a:t> Target</a:t>
              </a:r>
              <a:endParaRPr lang="en-JP" sz="220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1">
              <a:extLst>
                <a:ext uri="{FF2B5EF4-FFF2-40B4-BE49-F238E27FC236}">
                  <a16:creationId xmlns:a16="http://schemas.microsoft.com/office/drawing/2014/main" id="{234C6A38-D34B-C465-7BC9-FDC9CD8ADB3B}"/>
                </a:ext>
              </a:extLst>
            </p:cNvPr>
            <p:cNvCxnSpPr>
              <a:cxnSpLocks/>
              <a:stCxn id="65" idx="3"/>
              <a:endCxn id="27" idx="1"/>
            </p:cNvCxnSpPr>
            <p:nvPr/>
          </p:nvCxnSpPr>
          <p:spPr>
            <a:xfrm>
              <a:off x="8099039" y="3219948"/>
              <a:ext cx="272367" cy="36622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2">
              <a:extLst>
                <a:ext uri="{FF2B5EF4-FFF2-40B4-BE49-F238E27FC236}">
                  <a16:creationId xmlns:a16="http://schemas.microsoft.com/office/drawing/2014/main" id="{F0455EC6-0761-BFC4-A76C-A39A0711BC83}"/>
                </a:ext>
              </a:extLst>
            </p:cNvPr>
            <p:cNvSpPr txBox="1"/>
            <p:nvPr/>
          </p:nvSpPr>
          <p:spPr>
            <a:xfrm>
              <a:off x="10187239" y="4671516"/>
              <a:ext cx="1528510" cy="521373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JP" sz="220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rPr>
                <a:t>CapTOF</a:t>
              </a:r>
            </a:p>
          </p:txBody>
        </p:sp>
        <p:sp>
          <p:nvSpPr>
            <p:cNvPr id="69" name="Oval 64">
              <a:extLst>
                <a:ext uri="{FF2B5EF4-FFF2-40B4-BE49-F238E27FC236}">
                  <a16:creationId xmlns:a16="http://schemas.microsoft.com/office/drawing/2014/main" id="{B690B7F3-B4E2-51EB-B3E3-22CA923B72D0}"/>
                </a:ext>
              </a:extLst>
            </p:cNvPr>
            <p:cNvSpPr/>
            <p:nvPr/>
          </p:nvSpPr>
          <p:spPr>
            <a:xfrm>
              <a:off x="8303667" y="2978708"/>
              <a:ext cx="293105" cy="2870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70" name="TextBox 65">
              <a:extLst>
                <a:ext uri="{FF2B5EF4-FFF2-40B4-BE49-F238E27FC236}">
                  <a16:creationId xmlns:a16="http://schemas.microsoft.com/office/drawing/2014/main" id="{CFF556C6-3C12-DFE4-1CEE-BDEB72E8F6A1}"/>
                </a:ext>
              </a:extLst>
            </p:cNvPr>
            <p:cNvSpPr txBox="1"/>
            <p:nvPr/>
          </p:nvSpPr>
          <p:spPr>
            <a:xfrm>
              <a:off x="8285972" y="2916653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000" b="1">
                  <a:cs typeface="Times New Roman" panose="02020603050405020304" pitchFamily="18" charset="0"/>
                </a:rPr>
                <a:t>Λ</a:t>
              </a:r>
            </a:p>
          </p:txBody>
        </p:sp>
        <p:cxnSp>
          <p:nvCxnSpPr>
            <p:cNvPr id="71" name="Straight Arrow Connector 66">
              <a:extLst>
                <a:ext uri="{FF2B5EF4-FFF2-40B4-BE49-F238E27FC236}">
                  <a16:creationId xmlns:a16="http://schemas.microsoft.com/office/drawing/2014/main" id="{E5FF46D0-4F68-9D9E-732B-BEA06C73A7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1389" y="3260867"/>
              <a:ext cx="113636" cy="3317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星 5 93">
              <a:extLst>
                <a:ext uri="{FF2B5EF4-FFF2-40B4-BE49-F238E27FC236}">
                  <a16:creationId xmlns:a16="http://schemas.microsoft.com/office/drawing/2014/main" id="{C2B8CDE8-1016-E9D9-1B01-22E37F71CAB5}"/>
                </a:ext>
              </a:extLst>
            </p:cNvPr>
            <p:cNvSpPr/>
            <p:nvPr/>
          </p:nvSpPr>
          <p:spPr>
            <a:xfrm>
              <a:off x="8788140" y="2443776"/>
              <a:ext cx="352541" cy="352541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星 5 94">
              <a:extLst>
                <a:ext uri="{FF2B5EF4-FFF2-40B4-BE49-F238E27FC236}">
                  <a16:creationId xmlns:a16="http://schemas.microsoft.com/office/drawing/2014/main" id="{91129FD9-2337-D794-22B9-EE67EBE5C7D3}"/>
                </a:ext>
              </a:extLst>
            </p:cNvPr>
            <p:cNvSpPr/>
            <p:nvPr/>
          </p:nvSpPr>
          <p:spPr>
            <a:xfrm>
              <a:off x="7855050" y="2471822"/>
              <a:ext cx="352541" cy="352541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星 5 96">
              <a:extLst>
                <a:ext uri="{FF2B5EF4-FFF2-40B4-BE49-F238E27FC236}">
                  <a16:creationId xmlns:a16="http://schemas.microsoft.com/office/drawing/2014/main" id="{F5675141-1598-6440-EC8A-0764045DB7EA}"/>
                </a:ext>
              </a:extLst>
            </p:cNvPr>
            <p:cNvSpPr/>
            <p:nvPr/>
          </p:nvSpPr>
          <p:spPr>
            <a:xfrm>
              <a:off x="7586136" y="4687389"/>
              <a:ext cx="352541" cy="352541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星 5 97">
              <a:extLst>
                <a:ext uri="{FF2B5EF4-FFF2-40B4-BE49-F238E27FC236}">
                  <a16:creationId xmlns:a16="http://schemas.microsoft.com/office/drawing/2014/main" id="{F60940F7-0E1C-F04F-7708-F7FE141F79CD}"/>
                </a:ext>
              </a:extLst>
            </p:cNvPr>
            <p:cNvSpPr/>
            <p:nvPr/>
          </p:nvSpPr>
          <p:spPr>
            <a:xfrm>
              <a:off x="8998881" y="4358708"/>
              <a:ext cx="352541" cy="352541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TextBox 62">
              <a:extLst>
                <a:ext uri="{FF2B5EF4-FFF2-40B4-BE49-F238E27FC236}">
                  <a16:creationId xmlns:a16="http://schemas.microsoft.com/office/drawing/2014/main" id="{5E36B64F-FE37-C097-50D8-ECEB8A18770E}"/>
                </a:ext>
              </a:extLst>
            </p:cNvPr>
            <p:cNvSpPr txBox="1"/>
            <p:nvPr/>
          </p:nvSpPr>
          <p:spPr>
            <a:xfrm>
              <a:off x="5964491" y="5691493"/>
              <a:ext cx="3207222" cy="521373"/>
            </a:xfrm>
            <a:prstGeom prst="rect">
              <a:avLst/>
            </a:prstGeom>
            <a:solidFill>
              <a:schemeClr val="bg1">
                <a:alpha val="71448"/>
              </a:schemeClr>
            </a:solidFill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Arial" panose="020B0604020202020204" pitchFamily="34" charset="0"/>
                  <a:ea typeface="Hiragino Kaku Gothic Pro W3" panose="020B0300000000000000" pitchFamily="34" charset="-128"/>
                  <a:cs typeface="Arial" panose="020B0604020202020204" pitchFamily="34" charset="0"/>
                </a:rPr>
                <a:t>Polarimeter Tracker</a:t>
              </a:r>
              <a:endParaRPr lang="en-JP" sz="2200">
                <a:latin typeface="Arial" panose="020B0604020202020204" pitchFamily="34" charset="0"/>
                <a:ea typeface="Hiragino Kaku Gothic Pro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0" name="TextBox 54">
              <a:extLst>
                <a:ext uri="{FF2B5EF4-FFF2-40B4-BE49-F238E27FC236}">
                  <a16:creationId xmlns:a16="http://schemas.microsoft.com/office/drawing/2014/main" id="{209D9676-F066-02C5-6360-8657681F23BA}"/>
                </a:ext>
              </a:extLst>
            </p:cNvPr>
            <p:cNvSpPr txBox="1"/>
            <p:nvPr/>
          </p:nvSpPr>
          <p:spPr>
            <a:xfrm>
              <a:off x="5892786" y="1324083"/>
              <a:ext cx="4325772" cy="5213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ea typeface="Hiragino Kaku Gothic Pro W3" panose="020B0300000000000000" pitchFamily="34" charset="-128"/>
                </a:rPr>
                <a:t>Super-conducting Solenoid</a:t>
              </a:r>
              <a:endParaRPr lang="en-JP" sz="2200">
                <a:ea typeface="Hiragino Kaku Gothic Pro W3" panose="020B0300000000000000" pitchFamily="34" charset="-128"/>
              </a:endParaRPr>
            </a:p>
          </p:txBody>
        </p:sp>
      </p:grp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CAFA0D68-EBD5-D4CF-95D2-054B726D8CBF}"/>
              </a:ext>
            </a:extLst>
          </p:cNvPr>
          <p:cNvSpPr txBox="1"/>
          <p:nvPr/>
        </p:nvSpPr>
        <p:spPr>
          <a:xfrm>
            <a:off x="404041" y="3770218"/>
            <a:ext cx="579517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Momentum calculation from curvature of tracks</a:t>
            </a:r>
            <a:br>
              <a:rPr kumimoji="1" lang="en-US" altLang="ja-JP" sz="2000" dirty="0"/>
            </a:br>
            <a:endParaRPr kumimoji="1" lang="en-US" altLang="ja-JP" sz="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Momentum Resolution is equal to the same</a:t>
            </a:r>
            <a:br>
              <a:rPr kumimoji="1" lang="en-US" altLang="ja-JP" sz="2000" dirty="0"/>
            </a:br>
            <a:r>
              <a:rPr kumimoji="1" lang="en-US" altLang="ja-JP" sz="2000" dirty="0"/>
              <a:t>as E15-CDC.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AB67966-A29D-2113-8A48-B313C1243CD7}"/>
              </a:ext>
            </a:extLst>
          </p:cNvPr>
          <p:cNvSpPr txBox="1"/>
          <p:nvPr/>
        </p:nvSpPr>
        <p:spPr>
          <a:xfrm>
            <a:off x="486136" y="5638800"/>
            <a:ext cx="4957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To reinforce the vertex point resolution, </a:t>
            </a:r>
            <a:br>
              <a:rPr kumimoji="1" lang="en-US" altLang="ja-JP" sz="2000" dirty="0"/>
            </a:br>
            <a:r>
              <a:rPr kumimoji="1" lang="en-US" altLang="ja-JP" sz="2000" dirty="0"/>
              <a:t>especially Z-pos resolution. </a:t>
            </a:r>
          </a:p>
        </p:txBody>
      </p:sp>
      <p:cxnSp>
        <p:nvCxnSpPr>
          <p:cNvPr id="102" name="Straight Connector 56">
            <a:extLst>
              <a:ext uri="{FF2B5EF4-FFF2-40B4-BE49-F238E27FC236}">
                <a16:creationId xmlns:a16="http://schemas.microsoft.com/office/drawing/2014/main" id="{0A05C1C6-7AC3-D8F1-D93F-BA21263CAA15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10558449" y="3565525"/>
            <a:ext cx="192441" cy="636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56">
            <a:extLst>
              <a:ext uri="{FF2B5EF4-FFF2-40B4-BE49-F238E27FC236}">
                <a16:creationId xmlns:a16="http://schemas.microsoft.com/office/drawing/2014/main" id="{4B8A4A48-6870-21D7-50DA-137C47C2CAC6}"/>
              </a:ext>
            </a:extLst>
          </p:cNvPr>
          <p:cNvCxnSpPr>
            <a:cxnSpLocks/>
          </p:cNvCxnSpPr>
          <p:nvPr/>
        </p:nvCxnSpPr>
        <p:spPr>
          <a:xfrm>
            <a:off x="7086600" y="4474696"/>
            <a:ext cx="0" cy="530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56">
            <a:extLst>
              <a:ext uri="{FF2B5EF4-FFF2-40B4-BE49-F238E27FC236}">
                <a16:creationId xmlns:a16="http://schemas.microsoft.com/office/drawing/2014/main" id="{745B0088-EAD3-D288-A76E-A0AEB8165524}"/>
              </a:ext>
            </a:extLst>
          </p:cNvPr>
          <p:cNvCxnSpPr>
            <a:cxnSpLocks/>
          </p:cNvCxnSpPr>
          <p:nvPr/>
        </p:nvCxnSpPr>
        <p:spPr>
          <a:xfrm>
            <a:off x="6934200" y="4346019"/>
            <a:ext cx="135631" cy="6831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1238E9C7-B720-7554-5711-D4F0DBF04702}"/>
              </a:ext>
            </a:extLst>
          </p:cNvPr>
          <p:cNvSpPr txBox="1"/>
          <p:nvPr/>
        </p:nvSpPr>
        <p:spPr>
          <a:xfrm>
            <a:off x="5808292" y="5592289"/>
            <a:ext cx="6078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altLang="ja-JP" sz="2400" b="1" dirty="0">
                <a:solidFill>
                  <a:srgbClr val="C00000"/>
                </a:solidFill>
              </a:rPr>
              <a:t>The overall resolution is comparable to, </a:t>
            </a:r>
            <a:br>
              <a:rPr lang="es-419" altLang="ja-JP" sz="2400" b="1" dirty="0">
                <a:solidFill>
                  <a:srgbClr val="C00000"/>
                </a:solidFill>
              </a:rPr>
            </a:br>
            <a:r>
              <a:rPr lang="es-419" altLang="ja-JP" sz="2400" b="1" dirty="0">
                <a:solidFill>
                  <a:srgbClr val="C00000"/>
                </a:solidFill>
              </a:rPr>
              <a:t>or better than, that of the E15 CDS.</a:t>
            </a:r>
          </a:p>
        </p:txBody>
      </p:sp>
      <p:cxnSp>
        <p:nvCxnSpPr>
          <p:cNvPr id="112" name="Straight Connector 56">
            <a:extLst>
              <a:ext uri="{FF2B5EF4-FFF2-40B4-BE49-F238E27FC236}">
                <a16:creationId xmlns:a16="http://schemas.microsoft.com/office/drawing/2014/main" id="{7C16A9F5-2B9F-8BF5-F935-CB73D1EAD6BE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3489337" y="3429000"/>
            <a:ext cx="4804750" cy="18310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6">
            <a:extLst>
              <a:ext uri="{FF2B5EF4-FFF2-40B4-BE49-F238E27FC236}">
                <a16:creationId xmlns:a16="http://schemas.microsoft.com/office/drawing/2014/main" id="{B1A001BF-95CC-F680-721F-6C12539AC154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3856746" y="3442157"/>
            <a:ext cx="3229854" cy="320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3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189AA-C542-228F-6AAE-2A8CD3BA2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DAD73FF-A377-3CE5-FD53-58DC6A70A8D0}"/>
              </a:ext>
            </a:extLst>
          </p:cNvPr>
          <p:cNvGrpSpPr/>
          <p:nvPr/>
        </p:nvGrpSpPr>
        <p:grpSpPr>
          <a:xfrm>
            <a:off x="1068578" y="685800"/>
            <a:ext cx="4722622" cy="4722622"/>
            <a:chOff x="990600" y="1144778"/>
            <a:chExt cx="4722622" cy="4722622"/>
          </a:xfrm>
        </p:grpSpPr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EC07BEFE-F702-08EC-EB1E-043BB9AA5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600" y="1144778"/>
              <a:ext cx="4722622" cy="4722622"/>
            </a:xfrm>
            <a:prstGeom prst="rect">
              <a:avLst/>
            </a:prstGeom>
          </p:spPr>
        </p:pic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D7358E1-0E73-7489-ECCC-2820B5774F0F}"/>
                </a:ext>
              </a:extLst>
            </p:cNvPr>
            <p:cNvCxnSpPr/>
            <p:nvPr/>
          </p:nvCxnSpPr>
          <p:spPr>
            <a:xfrm flipV="1">
              <a:off x="2971800" y="1666875"/>
              <a:ext cx="0" cy="3667125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ACEB471-B6F2-4F9B-F066-648B32CE0116}"/>
                </a:ext>
              </a:extLst>
            </p:cNvPr>
            <p:cNvSpPr txBox="1"/>
            <p:nvPr/>
          </p:nvSpPr>
          <p:spPr>
            <a:xfrm rot="16200000">
              <a:off x="2450466" y="1740535"/>
              <a:ext cx="703911" cy="270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rgbClr val="0070C0"/>
                  </a:solidFill>
                </a:rPr>
                <a:t>M(Kppn)</a:t>
              </a:r>
              <a:endParaRPr kumimoji="1" lang="ja-JP" altLang="en-US" sz="1000">
                <a:solidFill>
                  <a:srgbClr val="0070C0"/>
                </a:solidFill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F651EE8-A979-C36A-AA66-3718CD9E6358}"/>
              </a:ext>
            </a:extLst>
          </p:cNvPr>
          <p:cNvGrpSpPr/>
          <p:nvPr/>
        </p:nvGrpSpPr>
        <p:grpSpPr>
          <a:xfrm>
            <a:off x="6734417" y="685800"/>
            <a:ext cx="4695583" cy="4695583"/>
            <a:chOff x="6734417" y="1171817"/>
            <a:chExt cx="4695583" cy="4695583"/>
          </a:xfrm>
        </p:grpSpPr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4DD39A3E-0045-B367-B666-554C8D683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4417" y="1171817"/>
              <a:ext cx="4695583" cy="4695583"/>
            </a:xfrm>
            <a:prstGeom prst="rect">
              <a:avLst/>
            </a:prstGeom>
          </p:spPr>
        </p:pic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5DB68982-C41D-1734-8F7A-F5A261744989}"/>
                </a:ext>
              </a:extLst>
            </p:cNvPr>
            <p:cNvCxnSpPr/>
            <p:nvPr/>
          </p:nvCxnSpPr>
          <p:spPr>
            <a:xfrm flipV="1">
              <a:off x="8736406" y="1665923"/>
              <a:ext cx="0" cy="3667125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B04936D0-A96C-9F78-8BB2-771C545F198D}"/>
                </a:ext>
              </a:extLst>
            </p:cNvPr>
            <p:cNvSpPr txBox="1"/>
            <p:nvPr/>
          </p:nvSpPr>
          <p:spPr>
            <a:xfrm rot="16200000">
              <a:off x="8268019" y="1759848"/>
              <a:ext cx="703911" cy="270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rgbClr val="0070C0"/>
                  </a:solidFill>
                </a:rPr>
                <a:t>M(Kppn)</a:t>
              </a:r>
              <a:endParaRPr kumimoji="1" lang="ja-JP" altLang="en-US" sz="1000">
                <a:solidFill>
                  <a:srgbClr val="0070C0"/>
                </a:solidFill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D95D8665-75E2-AB08-4328-E90B6A9D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u="sng" dirty="0"/>
              <a:t>Improvement of Detector Acceptance</a:t>
            </a:r>
            <a:endParaRPr kumimoji="1" lang="ja-JP" altLang="en-US" sz="4000" u="sng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913970-A0F4-0885-C231-1F1396825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6DBF-83D8-1945-BF03-86813CBECB7E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0BA822-B41A-A2AB-98D3-B4BA0AF1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C70776-7821-32BD-CFAD-3E56FE64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6940" y="6454775"/>
            <a:ext cx="239649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sz="16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C7E8BD3-3F82-0EAF-6150-FC3A82C90F76}"/>
              </a:ext>
            </a:extLst>
          </p:cNvPr>
          <p:cNvSpPr txBox="1"/>
          <p:nvPr/>
        </p:nvSpPr>
        <p:spPr>
          <a:xfrm>
            <a:off x="397151" y="1016139"/>
            <a:ext cx="1812649" cy="49244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600" b="1" dirty="0">
                <a:latin typeface="Symbol" panose="05050102010706020507" pitchFamily="18" charset="2"/>
                <a:cs typeface="Sabon Next LT" panose="02000500000000000000" pitchFamily="2" charset="0"/>
              </a:rPr>
              <a:t>L</a:t>
            </a:r>
            <a:r>
              <a:rPr kumimoji="1" lang="en-US" altLang="ja-JP" sz="2600" b="1" dirty="0"/>
              <a:t>d in CDS</a:t>
            </a:r>
            <a:endParaRPr kumimoji="1" lang="ja-JP" altLang="en-US" sz="2600" b="1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E18B5758-8692-28A9-79A8-163C6926AF1B}"/>
              </a:ext>
            </a:extLst>
          </p:cNvPr>
          <p:cNvSpPr/>
          <p:nvPr/>
        </p:nvSpPr>
        <p:spPr>
          <a:xfrm>
            <a:off x="5756009" y="2743200"/>
            <a:ext cx="978408" cy="484632"/>
          </a:xfrm>
          <a:prstGeom prst="rightArrow">
            <a:avLst>
              <a:gd name="adj1" fmla="val 50000"/>
              <a:gd name="adj2" fmla="val 82345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1766AE47-0158-8449-F36E-2A97DB16D2B8}"/>
                  </a:ext>
                </a:extLst>
              </p:cNvPr>
              <p:cNvSpPr txBox="1"/>
              <p:nvPr/>
            </p:nvSpPr>
            <p:spPr>
              <a:xfrm>
                <a:off x="835013" y="5469628"/>
                <a:ext cx="10820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419" altLang="ja-JP" sz="2400" b="1" dirty="0">
                    <a:solidFill>
                      <a:srgbClr val="C00000"/>
                    </a:solidFill>
                  </a:rPr>
                  <a:t>Overall, the efficiency increases by ~2x, and the key sub-threshold region maintains a high acceptance in wide 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s-419" altLang="ja-JP" sz="2400" dirty="0">
                    <a:solidFill>
                      <a:srgbClr val="C00000"/>
                    </a:solidFill>
                  </a:rPr>
                  <a:t> </a:t>
                </a:r>
                <a:r>
                  <a:rPr lang="es-419" altLang="ja-JP" sz="2400" b="1" dirty="0">
                    <a:solidFill>
                      <a:srgbClr val="C00000"/>
                    </a:solidFill>
                  </a:rPr>
                  <a:t>region.</a:t>
                </a:r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1766AE47-0158-8449-F36E-2A97DB16D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13" y="5469628"/>
                <a:ext cx="10820400" cy="830997"/>
              </a:xfrm>
              <a:prstGeom prst="rect">
                <a:avLst/>
              </a:prstGeom>
              <a:blipFill>
                <a:blip r:embed="rId4"/>
                <a:stretch>
                  <a:fillRect t="-5970" b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97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7AD7-3D43-B986-32E0-DA4701629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DC43618C-56BE-F2E8-A4E1-3B3F647FD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2864" y="750328"/>
            <a:ext cx="4566525" cy="456652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8B1A358-595C-4E20-ADD0-0E94C3470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557" y="750328"/>
            <a:ext cx="4566525" cy="456652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23A05F-1001-879C-A349-39D933F3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0019"/>
            <a:ext cx="8763000" cy="777875"/>
          </a:xfrm>
        </p:spPr>
        <p:txBody>
          <a:bodyPr>
            <a:normAutofit/>
          </a:bodyPr>
          <a:lstStyle/>
          <a:p>
            <a:r>
              <a:rPr lang="en-US" altLang="ja-JP" sz="4000" u="sng" dirty="0"/>
              <a:t>Improvement of Detector Acceptance</a:t>
            </a:r>
            <a:endParaRPr kumimoji="1" lang="ja-JP" altLang="en-US" sz="4000" u="sng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E7FD4A-2664-4FB2-D5DE-E1F1C5B4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6DBF-83D8-1945-BF03-86813CBECB7E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E8E928-1ED1-F9FC-D50A-DB203200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828D8C-B9FA-7FF4-2128-FA7F97ED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6940" y="6454775"/>
            <a:ext cx="239649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sz="16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CB3BA23-CAA0-2A69-9B11-7A2728C80E6E}"/>
              </a:ext>
            </a:extLst>
          </p:cNvPr>
          <p:cNvSpPr txBox="1"/>
          <p:nvPr/>
        </p:nvSpPr>
        <p:spPr>
          <a:xfrm>
            <a:off x="397151" y="1016139"/>
            <a:ext cx="2041249" cy="49244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600" b="1" dirty="0" err="1">
                <a:latin typeface="Symbol" panose="05050102010706020507" pitchFamily="18" charset="2"/>
                <a:cs typeface="Sabon Next LT" panose="02000500000000000000" pitchFamily="2" charset="0"/>
              </a:rPr>
              <a:t>L</a:t>
            </a:r>
            <a:r>
              <a:rPr kumimoji="1" lang="en-US" altLang="ja-JP" sz="2600" b="1" dirty="0" err="1"/>
              <a:t>pn</a:t>
            </a:r>
            <a:r>
              <a:rPr kumimoji="1" lang="en-US" altLang="ja-JP" sz="2600" b="1" dirty="0"/>
              <a:t> in CDS</a:t>
            </a:r>
            <a:endParaRPr kumimoji="1" lang="ja-JP" altLang="en-US" sz="2600" b="1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690BBAFD-06D5-4FB3-DF6B-F05798095C0D}"/>
              </a:ext>
            </a:extLst>
          </p:cNvPr>
          <p:cNvSpPr/>
          <p:nvPr/>
        </p:nvSpPr>
        <p:spPr>
          <a:xfrm>
            <a:off x="5756009" y="2743200"/>
            <a:ext cx="978408" cy="484632"/>
          </a:xfrm>
          <a:prstGeom prst="rightArrow">
            <a:avLst>
              <a:gd name="adj1" fmla="val 50000"/>
              <a:gd name="adj2" fmla="val 82345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CF04EEA-E9A0-C8AE-62D4-56A95590E227}"/>
              </a:ext>
            </a:extLst>
          </p:cNvPr>
          <p:cNvSpPr txBox="1"/>
          <p:nvPr/>
        </p:nvSpPr>
        <p:spPr>
          <a:xfrm>
            <a:off x="914400" y="5493603"/>
            <a:ext cx="1028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altLang="ja-JP" sz="2400" b="1" dirty="0">
                <a:solidFill>
                  <a:srgbClr val="C00000"/>
                </a:solidFill>
              </a:rPr>
              <a:t>For three-body decays, the acceptance will be dramatically improved compared to the E15-CDS, more than a factor of five.</a:t>
            </a:r>
            <a:endParaRPr lang="es-419" altLang="ja-JP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6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0509-3305-B089-4DA2-35CE84676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F1C9A-0BEC-BAF2-3863-7828862B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0019"/>
            <a:ext cx="8395378" cy="777875"/>
          </a:xfrm>
        </p:spPr>
        <p:txBody>
          <a:bodyPr>
            <a:normAutofit/>
          </a:bodyPr>
          <a:lstStyle/>
          <a:p>
            <a:r>
              <a:rPr lang="en-US" altLang="ja-JP" sz="3800" u="sng" dirty="0"/>
              <a:t>Status of the main components</a:t>
            </a:r>
            <a:endParaRPr kumimoji="1" lang="ja-JP" altLang="en-US" sz="3800" u="sng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B585AE-7B47-DF39-6644-5C64D07F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5868-54D9-5640-A205-D5D24EBEB817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D7367C-6AB3-EE14-1834-0FCC5F35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8A2A27-CB49-DB9B-452B-0497209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sz="16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5FE5A68-02E6-4F43-82AA-534725FA4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6461" y="1659737"/>
            <a:ext cx="3645688" cy="2734265"/>
          </a:xfrm>
          <a:prstGeom prst="rect">
            <a:avLst/>
          </a:prstGeom>
        </p:spPr>
      </p:pic>
      <p:pic>
        <p:nvPicPr>
          <p:cNvPr id="7" name="図 6" descr="電車の車両&#10;&#10;低い精度で自動的に生成された説明">
            <a:extLst>
              <a:ext uri="{FF2B5EF4-FFF2-40B4-BE49-F238E27FC236}">
                <a16:creationId xmlns:a16="http://schemas.microsoft.com/office/drawing/2014/main" id="{7E035260-5E23-409C-50A7-C71573DBC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9" y="1649951"/>
            <a:ext cx="3658735" cy="2744052"/>
          </a:xfrm>
          <a:prstGeom prst="rect">
            <a:avLst/>
          </a:prstGeom>
          <a:ln w="38100"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AD7992D-119A-657C-4B8E-920279662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8" b="16348"/>
          <a:stretch/>
        </p:blipFill>
        <p:spPr>
          <a:xfrm>
            <a:off x="7721662" y="1658819"/>
            <a:ext cx="4316123" cy="217866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2F70547-D9F1-BF3C-B77E-99F95B6CD020}"/>
              </a:ext>
            </a:extLst>
          </p:cNvPr>
          <p:cNvSpPr txBox="1"/>
          <p:nvPr/>
        </p:nvSpPr>
        <p:spPr>
          <a:xfrm>
            <a:off x="4639733" y="914400"/>
            <a:ext cx="17604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/>
              <a:t>SC Solenoid:</a:t>
            </a:r>
          </a:p>
          <a:p>
            <a:pPr algn="ctr"/>
            <a:r>
              <a:rPr kumimoji="1" lang="en-US" altLang="ja-JP" dirty="0"/>
              <a:t>completed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42A293A-9485-49A5-4392-2BEC5013DA2B}"/>
              </a:ext>
            </a:extLst>
          </p:cNvPr>
          <p:cNvSpPr txBox="1"/>
          <p:nvPr/>
        </p:nvSpPr>
        <p:spPr>
          <a:xfrm>
            <a:off x="1266585" y="914400"/>
            <a:ext cx="17642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/>
              <a:t>Return York:</a:t>
            </a:r>
          </a:p>
          <a:p>
            <a:pPr algn="ctr"/>
            <a:r>
              <a:rPr kumimoji="1" lang="en-US" altLang="ja-JP" dirty="0"/>
              <a:t>completed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FD2CCB-DAF4-83AD-54F3-3B651CD55148}"/>
              </a:ext>
            </a:extLst>
          </p:cNvPr>
          <p:cNvSpPr txBox="1"/>
          <p:nvPr/>
        </p:nvSpPr>
        <p:spPr>
          <a:xfrm>
            <a:off x="8380559" y="914400"/>
            <a:ext cx="2924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/>
              <a:t>CDC:</a:t>
            </a:r>
          </a:p>
          <a:p>
            <a:pPr algn="ctr"/>
            <a:r>
              <a:rPr lang="en-US" altLang="ja-JP" dirty="0"/>
              <a:t>completed, </a:t>
            </a:r>
            <a:r>
              <a:rPr kumimoji="1" lang="en-US" altLang="ja-JP" dirty="0"/>
              <a:t>in commissioning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B5C961-5751-51A3-2DAE-FE994E55139C}"/>
              </a:ext>
            </a:extLst>
          </p:cNvPr>
          <p:cNvSpPr txBox="1"/>
          <p:nvPr/>
        </p:nvSpPr>
        <p:spPr>
          <a:xfrm>
            <a:off x="393809" y="4964625"/>
            <a:ext cx="3256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/>
              <a:t>CNC:</a:t>
            </a:r>
          </a:p>
          <a:p>
            <a:pPr algn="ctr"/>
            <a:r>
              <a:rPr kumimoji="1" lang="en-US" altLang="ja-JP" dirty="0"/>
              <a:t>development with prototypes, </a:t>
            </a:r>
            <a:r>
              <a:rPr lang="en-US" altLang="ja-JP" dirty="0"/>
              <a:t>to be completed this year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9DF71B1-6C20-0AF3-BA81-1948362AF6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9" b="20848"/>
          <a:stretch/>
        </p:blipFill>
        <p:spPr>
          <a:xfrm>
            <a:off x="3657600" y="4591047"/>
            <a:ext cx="4371809" cy="177132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A3A7DFE-EC78-6C6B-77E4-118BE28B1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7795" y="2930881"/>
            <a:ext cx="1959990" cy="146999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3D637C4-7110-AEAC-B02B-D39F5701E13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228680" y="3260378"/>
            <a:ext cx="1382400" cy="113362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図 20" descr="屋内, 座る, テーブル, キッチ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FB5DC10-734B-78CF-61FB-BC01EDA99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514847"/>
            <a:ext cx="2996596" cy="18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45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77F91-801F-1DD9-3586-3F9743A09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FB091-E16A-9711-18B3-FC8E0A03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0019"/>
            <a:ext cx="8395378" cy="777875"/>
          </a:xfrm>
        </p:spPr>
        <p:txBody>
          <a:bodyPr>
            <a:normAutofit/>
          </a:bodyPr>
          <a:lstStyle/>
          <a:p>
            <a:r>
              <a:rPr lang="en-US" altLang="ja-JP" sz="3800" u="sng" dirty="0"/>
              <a:t>Plan for the main components</a:t>
            </a:r>
            <a:endParaRPr kumimoji="1" lang="ja-JP" altLang="en-US" sz="3800" u="sng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ABB825-4BA4-B724-8AB4-9F42D416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5868-54D9-5640-A205-D5D24EBEB817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23304B-7C8C-ABFF-21C1-009E449B2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89594F-E69C-F5BC-22AE-59DC1B1E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sz="1600" dirty="0"/>
          </a:p>
        </p:txBody>
      </p:sp>
      <p:pic>
        <p:nvPicPr>
          <p:cNvPr id="10" name="図 9" descr="グラフ, タイムライン, ウォーターフォール図&#10;&#10;AI 生成コンテンツは誤りを含む可能性があります。">
            <a:extLst>
              <a:ext uri="{FF2B5EF4-FFF2-40B4-BE49-F238E27FC236}">
                <a16:creationId xmlns:a16="http://schemas.microsoft.com/office/drawing/2014/main" id="{E1B77A5C-BDE4-676E-B7B6-BA989D646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5" y="927894"/>
            <a:ext cx="11379570" cy="5247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98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C9439-34B5-19ED-42A1-5168CFE39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39C66-052A-B227-BC54-12430C1AE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150019"/>
            <a:ext cx="7391401" cy="777875"/>
          </a:xfrm>
        </p:spPr>
        <p:txBody>
          <a:bodyPr>
            <a:normAutofit/>
          </a:bodyPr>
          <a:lstStyle/>
          <a:p>
            <a:r>
              <a:rPr kumimoji="1" lang="en-US" altLang="ja-JP" sz="3800" u="sng" dirty="0"/>
              <a:t>Status of the other new detectors</a:t>
            </a:r>
            <a:endParaRPr kumimoji="1" lang="ja-JP" altLang="en-US" sz="2200" u="sng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66E9A6-C6E4-88A4-C966-A8CE08F6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A1055-0C69-E14C-BCD6-5E7F5FD636AF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648EB-C1B8-0D38-0E9B-58B19C823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6F8BAA-C4B4-9BFE-403B-BA368103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sz="1600" dirty="0"/>
          </a:p>
        </p:txBody>
      </p:sp>
      <p:pic>
        <p:nvPicPr>
          <p:cNvPr id="14" name="図 13" descr="屋内, テーブル, 散らかった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3E9ECCA-A5D1-5B70-D5D1-5016D5DD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5" r="11556"/>
          <a:stretch>
            <a:fillRect/>
          </a:stretch>
        </p:blipFill>
        <p:spPr>
          <a:xfrm>
            <a:off x="7693267" y="1379468"/>
            <a:ext cx="4242347" cy="4926646"/>
          </a:xfrm>
          <a:prstGeom prst="rect">
            <a:avLst/>
          </a:prstGeom>
        </p:spPr>
      </p:pic>
      <p:pic>
        <p:nvPicPr>
          <p:cNvPr id="8" name="図 7" descr="屋内, テーブル, 座る, レ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1A3CAE3-6BB1-1966-0629-AEB4BFC5B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625" y="4208288"/>
            <a:ext cx="2148750" cy="2177077"/>
          </a:xfrm>
          <a:prstGeom prst="rect">
            <a:avLst/>
          </a:prstGeom>
        </p:spPr>
      </p:pic>
      <p:pic>
        <p:nvPicPr>
          <p:cNvPr id="10" name="図 9" descr="屋内, テーブル, グリーン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2E3EBD8-65ED-053A-9149-5107137C2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14" y="1379468"/>
            <a:ext cx="2476525" cy="2052864"/>
          </a:xfrm>
          <a:prstGeom prst="rect">
            <a:avLst/>
          </a:prstGeom>
        </p:spPr>
      </p:pic>
      <p:sp>
        <p:nvSpPr>
          <p:cNvPr id="16" name="円/楕円 15">
            <a:extLst>
              <a:ext uri="{FF2B5EF4-FFF2-40B4-BE49-F238E27FC236}">
                <a16:creationId xmlns:a16="http://schemas.microsoft.com/office/drawing/2014/main" id="{2547E2C3-ED5D-47ED-FC6D-7AF5EB2A7BB8}"/>
              </a:ext>
            </a:extLst>
          </p:cNvPr>
          <p:cNvSpPr/>
          <p:nvPr/>
        </p:nvSpPr>
        <p:spPr>
          <a:xfrm rot="3656993">
            <a:off x="10245925" y="2323645"/>
            <a:ext cx="1822111" cy="12204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922407A-6005-F81E-1849-CC979B942737}"/>
              </a:ext>
            </a:extLst>
          </p:cNvPr>
          <p:cNvSpPr txBox="1"/>
          <p:nvPr/>
        </p:nvSpPr>
        <p:spPr>
          <a:xfrm>
            <a:off x="10268952" y="1477194"/>
            <a:ext cx="1358898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CapTOF</a:t>
            </a:r>
            <a:endParaRPr kumimoji="1" lang="ja-JP" altLang="en-US" sz="24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FC35DB2-8AD2-CD01-2349-3F24E13B7082}"/>
              </a:ext>
            </a:extLst>
          </p:cNvPr>
          <p:cNvSpPr txBox="1"/>
          <p:nvPr/>
        </p:nvSpPr>
        <p:spPr>
          <a:xfrm>
            <a:off x="5019514" y="3584112"/>
            <a:ext cx="2651688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Aerogel </a:t>
            </a:r>
            <a:r>
              <a:rPr lang="es-419" altLang="ja-JP" sz="2400" dirty="0"/>
              <a:t>Čerenkov</a:t>
            </a:r>
            <a:br>
              <a:rPr lang="es-419" altLang="ja-JP" sz="2400" dirty="0"/>
            </a:br>
            <a:r>
              <a:rPr lang="es-419" altLang="ja-JP" sz="2400" dirty="0"/>
              <a:t>Counter</a:t>
            </a:r>
            <a:endParaRPr kumimoji="1" lang="ja-JP" altLang="en-US" sz="24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D056B5-AC3C-6365-694B-9A17C7FC3DAB}"/>
              </a:ext>
            </a:extLst>
          </p:cNvPr>
          <p:cNvSpPr txBox="1"/>
          <p:nvPr/>
        </p:nvSpPr>
        <p:spPr>
          <a:xfrm>
            <a:off x="5019514" y="851340"/>
            <a:ext cx="1760418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Polarimeter</a:t>
            </a:r>
            <a:br>
              <a:rPr kumimoji="1" lang="en-US" altLang="ja-JP" sz="2400" dirty="0"/>
            </a:br>
            <a:r>
              <a:rPr kumimoji="1" lang="en-US" altLang="ja-JP" sz="2400" dirty="0"/>
              <a:t>Tracker</a:t>
            </a:r>
            <a:endParaRPr kumimoji="1" lang="ja-JP" altLang="en-US" sz="2400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35A2D2C-F611-4971-318E-863C63B05135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779932" y="1266839"/>
            <a:ext cx="2487852" cy="12648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C5D5DCB9-1495-4B62-40E0-1D826C620F6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7671202" y="3044912"/>
            <a:ext cx="1929998" cy="954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C1EFA77-7031-D8BB-0D2E-7A684F616E84}"/>
              </a:ext>
            </a:extLst>
          </p:cNvPr>
          <p:cNvSpPr txBox="1"/>
          <p:nvPr/>
        </p:nvSpPr>
        <p:spPr>
          <a:xfrm>
            <a:off x="356102" y="1440395"/>
            <a:ext cx="4652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600" dirty="0">
                <a:solidFill>
                  <a:srgbClr val="C00000"/>
                </a:solidFill>
                <a:highlight>
                  <a:srgbClr val="FFFFFF"/>
                </a:highlight>
              </a:rPr>
              <a:t>J-PARC E72 Parasite exp. </a:t>
            </a:r>
          </a:p>
          <a:p>
            <a:r>
              <a:rPr kumimoji="1" lang="en-US" altLang="ja-JP" sz="2600" dirty="0">
                <a:solidFill>
                  <a:srgbClr val="C00000"/>
                </a:solidFill>
                <a:highlight>
                  <a:srgbClr val="FFFFFF"/>
                </a:highlight>
              </a:rPr>
              <a:t>for R&amp;D is ongoing.</a:t>
            </a:r>
            <a:br>
              <a:rPr kumimoji="1" lang="en-US" altLang="ja-JP" sz="2600" dirty="0">
                <a:solidFill>
                  <a:srgbClr val="C00000"/>
                </a:solidFill>
                <a:highlight>
                  <a:srgbClr val="FFFFFF"/>
                </a:highlight>
              </a:rPr>
            </a:br>
            <a:br>
              <a:rPr kumimoji="1" lang="en-US" altLang="ja-JP" sz="800" dirty="0">
                <a:solidFill>
                  <a:schemeClr val="accent5"/>
                </a:solidFill>
                <a:highlight>
                  <a:srgbClr val="FFFFFF"/>
                </a:highlight>
              </a:rPr>
            </a:br>
            <a:r>
              <a:rPr kumimoji="1" lang="en-US" altLang="ja-JP" sz="2000" dirty="0">
                <a:highlight>
                  <a:srgbClr val="FFFFFF"/>
                </a:highlight>
              </a:rPr>
              <a:t>Y. Tsutsumi (U Tokyo, M1) for AC</a:t>
            </a:r>
            <a:br>
              <a:rPr kumimoji="1" lang="en-US" altLang="ja-JP" sz="2000" dirty="0">
                <a:highlight>
                  <a:srgbClr val="FFFFFF"/>
                </a:highlight>
              </a:rPr>
            </a:br>
            <a:r>
              <a:rPr kumimoji="1" lang="en-US" altLang="ja-JP" sz="2000" dirty="0">
                <a:highlight>
                  <a:srgbClr val="FFFFFF"/>
                </a:highlight>
              </a:rPr>
              <a:t>S. </a:t>
            </a:r>
            <a:r>
              <a:rPr kumimoji="1" lang="en-US" altLang="ja-JP" sz="2000" dirty="0" err="1">
                <a:highlight>
                  <a:srgbClr val="FFFFFF"/>
                </a:highlight>
              </a:rPr>
              <a:t>Ohtaka</a:t>
            </a:r>
            <a:r>
              <a:rPr kumimoji="1" lang="en-US" altLang="ja-JP" sz="2000" dirty="0">
                <a:highlight>
                  <a:srgbClr val="FFFFFF"/>
                </a:highlight>
              </a:rPr>
              <a:t> (</a:t>
            </a:r>
            <a:r>
              <a:rPr kumimoji="1" lang="en-US" altLang="ja-JP" sz="2000" dirty="0" err="1">
                <a:highlight>
                  <a:srgbClr val="FFFFFF"/>
                </a:highlight>
              </a:rPr>
              <a:t>RARiS</a:t>
            </a:r>
            <a:r>
              <a:rPr kumimoji="1" lang="en-US" altLang="ja-JP" sz="2000" dirty="0">
                <a:highlight>
                  <a:srgbClr val="FFFFFF"/>
                </a:highlight>
              </a:rPr>
              <a:t>, M1) for pol. tracker</a:t>
            </a:r>
            <a:endParaRPr kumimoji="1" lang="ja-JP" altLang="en-US" sz="2000">
              <a:highlight>
                <a:srgbClr val="FFFFFF"/>
              </a:highlight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D9E260B-24DB-1A1E-811D-FB8DE0D325F1}"/>
              </a:ext>
            </a:extLst>
          </p:cNvPr>
          <p:cNvSpPr txBox="1"/>
          <p:nvPr/>
        </p:nvSpPr>
        <p:spPr>
          <a:xfrm>
            <a:off x="8012766" y="983210"/>
            <a:ext cx="20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@J-PARC K1.8BR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C1E369F-CC85-7751-25CC-8682F9EDBA25}"/>
              </a:ext>
            </a:extLst>
          </p:cNvPr>
          <p:cNvSpPr txBox="1"/>
          <p:nvPr/>
        </p:nvSpPr>
        <p:spPr>
          <a:xfrm>
            <a:off x="406399" y="4190141"/>
            <a:ext cx="42672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highlight>
                  <a:srgbClr val="FFFFFF"/>
                </a:highlight>
              </a:rPr>
              <a:t>The other beam line detectors, VFT and the target system will basically be reused, with only minor modifications. </a:t>
            </a:r>
          </a:p>
        </p:txBody>
      </p:sp>
    </p:spTree>
    <p:extLst>
      <p:ext uri="{BB962C8B-B14F-4D97-AF65-F5344CB8AC3E}">
        <p14:creationId xmlns:p14="http://schemas.microsoft.com/office/powerpoint/2010/main" val="67258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B8C3C55-8F71-8C34-FE44-B1533944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D8B088-224C-F374-A972-D0DC72D4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0019"/>
            <a:ext cx="6172200" cy="777875"/>
          </a:xfrm>
          <a:noFill/>
        </p:spPr>
        <p:txBody>
          <a:bodyPr>
            <a:normAutofit/>
          </a:bodyPr>
          <a:lstStyle/>
          <a:p>
            <a:r>
              <a:rPr kumimoji="1" lang="en-US" altLang="ja-JP" u="sng" dirty="0"/>
              <a:t>Summary</a:t>
            </a:r>
            <a:r>
              <a:rPr lang="en-US" altLang="ja-JP" u="sng" dirty="0"/>
              <a:t> and Prospect</a:t>
            </a:r>
            <a:endParaRPr kumimoji="1" lang="ja-JP" altLang="en-US" u="sng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A4D8B3-733E-21ED-C798-70286AB7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1"/>
            <a:ext cx="11430000" cy="3809999"/>
          </a:xfrm>
        </p:spPr>
        <p:txBody>
          <a:bodyPr>
            <a:normAutofit/>
          </a:bodyPr>
          <a:lstStyle/>
          <a:p>
            <a:r>
              <a:rPr lang="es-419" altLang="ja-JP" dirty="0"/>
              <a:t>We are preparing a new experiment on kaonic nuclei at J-PARC.</a:t>
            </a:r>
            <a:br>
              <a:rPr lang="es-419" altLang="ja-JP" dirty="0"/>
            </a:br>
            <a:endParaRPr kumimoji="1" lang="en-US" altLang="ja-JP" dirty="0"/>
          </a:p>
          <a:p>
            <a:r>
              <a:rPr lang="es-419" altLang="ja-JP" dirty="0"/>
              <a:t>The construction of a large–solid-angle Cylindrical Detector System (CDS) is in progress.</a:t>
            </a:r>
            <a:br>
              <a:rPr lang="es-419" altLang="ja-JP" dirty="0"/>
            </a:br>
            <a:endParaRPr lang="es-419" altLang="ja-JP" dirty="0"/>
          </a:p>
          <a:p>
            <a:r>
              <a:rPr lang="es-419" altLang="ja-JP" dirty="0"/>
              <a:t>Installation to the beamline is planned for next autumn, and the first physics data-taking for the J-PARC E80 experiment is expected by the end of FY2026.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A3EF81-962E-2B33-95B8-4D1E4107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046C-DAC0-CA41-B260-1F3CA2832E50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EE56FB-8A00-F01D-06EE-D4A487552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4C2696-2670-6B74-59E7-173D285C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0192B9-3C98-9BDD-16D9-DD5282DB1314}"/>
              </a:ext>
            </a:extLst>
          </p:cNvPr>
          <p:cNvSpPr txBox="1"/>
          <p:nvPr/>
        </p:nvSpPr>
        <p:spPr>
          <a:xfrm>
            <a:off x="277648" y="5002247"/>
            <a:ext cx="1191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altLang="ja-JP" sz="3600" b="1" dirty="0">
                <a:solidFill>
                  <a:srgbClr val="C00000"/>
                </a:solidFill>
              </a:rPr>
              <a:t>A new era of kaonic-nuclei experiments is just ahead!</a:t>
            </a:r>
            <a:endParaRPr lang="es-419" altLang="ja-JP" sz="3600" dirty="0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FB1EC5-C7E1-25FE-CCF3-287DEBD265A5}"/>
              </a:ext>
            </a:extLst>
          </p:cNvPr>
          <p:cNvSpPr txBox="1"/>
          <p:nvPr/>
        </p:nvSpPr>
        <p:spPr>
          <a:xfrm>
            <a:off x="4044797" y="5862935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Thank you for your attention.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65927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3A3700-8889-4A5D-FDEE-9E738E0F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J-PARC E80 Collaboration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89DDAF-6B6D-13EB-5D74-4F13A5C7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3E8D-07A9-A048-ADA6-286B2EEB0D17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AE5E99-D80F-8B4C-C55F-BC3172A93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1628E9-C633-CF4A-99AE-6E0643C5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sz="16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E18643F-CB10-4C2C-E5A8-0C29C6A2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7307" y="860082"/>
            <a:ext cx="6797386" cy="5579135"/>
          </a:xfrm>
          <a:prstGeom prst="rect">
            <a:avLst/>
          </a:prstGeom>
        </p:spPr>
      </p:pic>
      <p:pic>
        <p:nvPicPr>
          <p:cNvPr id="10" name="Picture 4" descr="グループロゴ">
            <a:extLst>
              <a:ext uri="{FF2B5EF4-FFF2-40B4-BE49-F238E27FC236}">
                <a16:creationId xmlns:a16="http://schemas.microsoft.com/office/drawing/2014/main" id="{B01039F8-1941-C8B3-D3FB-46C065F75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68"/>
          <a:stretch/>
        </p:blipFill>
        <p:spPr bwMode="auto">
          <a:xfrm>
            <a:off x="1034816" y="891015"/>
            <a:ext cx="900000" cy="10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KEK 高エネルギー加速器研究機構 on Twitter: &quot;【To KEK users: Update ...">
            <a:extLst>
              <a:ext uri="{FF2B5EF4-FFF2-40B4-BE49-F238E27FC236}">
                <a16:creationId xmlns:a16="http://schemas.microsoft.com/office/drawing/2014/main" id="{CDF9AE99-5F2B-F61E-66A9-B692E20A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84" y="3281843"/>
            <a:ext cx="884833" cy="8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京都大学-お知らせ／京大ロゴマーク">
            <a:extLst>
              <a:ext uri="{FF2B5EF4-FFF2-40B4-BE49-F238E27FC236}">
                <a16:creationId xmlns:a16="http://schemas.microsoft.com/office/drawing/2014/main" id="{7DE6BEC9-7F9B-34DB-5D17-9ED24AFE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7" y="4527667"/>
            <a:ext cx="824829" cy="82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Istituto nazionale di fisica nucleare - Wikipedia">
            <a:extLst>
              <a:ext uri="{FF2B5EF4-FFF2-40B4-BE49-F238E27FC236}">
                <a16:creationId xmlns:a16="http://schemas.microsoft.com/office/drawing/2014/main" id="{889CABCC-268A-67DC-BEBE-9B1250441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34" y="5745205"/>
            <a:ext cx="913172" cy="5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Research Center for Electron Photon Science (ELPH), Tohoku University">
            <a:extLst>
              <a:ext uri="{FF2B5EF4-FFF2-40B4-BE49-F238E27FC236}">
                <a16:creationId xmlns:a16="http://schemas.microsoft.com/office/drawing/2014/main" id="{468A4212-11AD-FFD0-6E9D-DCFC7390D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87" y="2389249"/>
            <a:ext cx="1035263" cy="63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CNP 暑気払い &amp; 同窓会（仮称）を開催します。">
            <a:extLst>
              <a:ext uri="{FF2B5EF4-FFF2-40B4-BE49-F238E27FC236}">
                <a16:creationId xmlns:a16="http://schemas.microsoft.com/office/drawing/2014/main" id="{3ECC678D-1E81-16B1-CFA4-F83DA880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808" y="1561885"/>
            <a:ext cx="900000" cy="9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日本原子力研究開発機構（JAEA） (@JAEA_japan) | Twitter">
            <a:extLst>
              <a:ext uri="{FF2B5EF4-FFF2-40B4-BE49-F238E27FC236}">
                <a16:creationId xmlns:a16="http://schemas.microsoft.com/office/drawing/2014/main" id="{5F59EE01-D3E7-5027-26BE-D97C8F1ED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332" y="2554238"/>
            <a:ext cx="1090411" cy="109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GC and Tokyo Institute of Technology to Open &quot;AGC Material ...">
            <a:extLst>
              <a:ext uri="{FF2B5EF4-FFF2-40B4-BE49-F238E27FC236}">
                <a16:creationId xmlns:a16="http://schemas.microsoft.com/office/drawing/2014/main" id="{55D238A4-2BD3-2753-D112-9A6D50135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726" y="3593343"/>
            <a:ext cx="1155545" cy="110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SMI Vienna on Twitter: &quot;The Stefan Meyer Institute for Subatomic ...">
            <a:extLst>
              <a:ext uri="{FF2B5EF4-FFF2-40B4-BE49-F238E27FC236}">
                <a16:creationId xmlns:a16="http://schemas.microsoft.com/office/drawing/2014/main" id="{C23E58F1-CE3F-9405-E58B-33883E81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609" y="4688309"/>
            <a:ext cx="933777" cy="93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374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9CE73C-FD75-5341-65DD-59255101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kumimoji="1" lang="en-US" altLang="ja-JP" dirty="0"/>
              <a:t>Back up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2030A-BCA4-2C8B-01C8-1CF593B7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EE37-91AE-C544-848C-C13AEAAF08FD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1A99E0-612A-972D-2E2A-A1459B47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1C93A9-49D9-465F-9563-651CEAD5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7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BDF5782-4F21-2A5D-A39A-51736B32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B2639-21B4-1144-A7DB-14EA1338D682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BAEAE21-27F2-8261-0866-BFF1BC95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B7D7FD-6125-2A12-A048-999B213A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図 6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86826273-0911-1951-7092-32A9B3DD7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23" y="217414"/>
            <a:ext cx="6790554" cy="61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1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4C29B-5533-2784-A95A-D3486E64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ADED20-EB37-3B91-1F19-F0D8032F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0019"/>
            <a:ext cx="3810000" cy="777875"/>
          </a:xfrm>
        </p:spPr>
        <p:txBody>
          <a:bodyPr/>
          <a:lstStyle/>
          <a:p>
            <a:r>
              <a:rPr kumimoji="1" lang="en-US" altLang="ja-JP" u="sng" dirty="0"/>
              <a:t>Kaonic Nuclei</a:t>
            </a:r>
            <a:endParaRPr kumimoji="1" lang="ja-JP" altLang="en-US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F81EBC8-DE89-1059-CD49-DB8D01249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27895"/>
                <a:ext cx="11430000" cy="49395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ja-JP" dirty="0"/>
                  <a:t>Motivation:  </a:t>
                </a:r>
                <a:r>
                  <a:rPr lang="en-US" altLang="ja-JP" dirty="0">
                    <a:solidFill>
                      <a:srgbClr val="C00000"/>
                    </a:solidFill>
                  </a:rPr>
                  <a:t>What will happen when anti-kaon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kumimoji="1" lang="en-US" altLang="ja-JP" dirty="0">
                    <a:solidFill>
                      <a:srgbClr val="C00000"/>
                    </a:solidFill>
                  </a:rPr>
                  <a:t>)</a:t>
                </a:r>
                <a:r>
                  <a:rPr lang="en-US" altLang="ja-JP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ja-JP" dirty="0">
                    <a:solidFill>
                      <a:srgbClr val="C00000"/>
                    </a:solidFill>
                  </a:rPr>
                  <a:t>is</a:t>
                </a:r>
                <a:br>
                  <a:rPr kumimoji="1" lang="en-US" altLang="ja-JP" dirty="0">
                    <a:solidFill>
                      <a:srgbClr val="C00000"/>
                    </a:solidFill>
                  </a:rPr>
                </a:br>
                <a:r>
                  <a:rPr kumimoji="1" lang="en-US" altLang="ja-JP" dirty="0">
                    <a:solidFill>
                      <a:srgbClr val="C00000"/>
                    </a:solidFill>
                  </a:rPr>
                  <a:t>	          embedded in nucleus?</a:t>
                </a:r>
              </a:p>
              <a:p>
                <a:pPr marL="0" indent="0">
                  <a:buNone/>
                </a:pPr>
                <a:br>
                  <a:rPr lang="en-US" altLang="ja-JP" sz="800" dirty="0"/>
                </a:br>
                <a:r>
                  <a:rPr kumimoji="1" lang="en-US" altLang="ja-JP" dirty="0"/>
                  <a:t>Why anti-kaon?</a:t>
                </a:r>
                <a:br>
                  <a:rPr kumimoji="1" lang="en-US" altLang="ja-JP" dirty="0"/>
                </a:br>
                <a:endParaRPr kumimoji="1" lang="en-US" altLang="ja-JP" sz="10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(1405)</m:t>
                    </m:r>
                  </m:oMath>
                </a14:m>
                <a:r>
                  <a:rPr lang="el-GR" altLang="ja-JP" sz="28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l-GR" altLang="ja-JP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419" altLang="ja-JP" sz="2800" dirty="0"/>
                  <a:t> molucle picture is now widely accepted</a:t>
                </a:r>
              </a:p>
              <a:p>
                <a:pPr marL="457200" lvl="1" indent="0">
                  <a:buNone/>
                </a:pPr>
                <a:r>
                  <a:rPr lang="es-419" altLang="ja-JP" sz="2800" dirty="0"/>
                  <a:t>    </a:t>
                </a:r>
                <a:r>
                  <a:rPr lang="es-419" altLang="ja-JP" sz="2800" dirty="0">
                    <a:sym typeface="Wingdings" pitchFamily="2" charset="2"/>
                  </a:rPr>
                  <a:t> </a:t>
                </a:r>
                <a:r>
                  <a:rPr lang="es-419" altLang="ja-JP" sz="2800" dirty="0">
                    <a:solidFill>
                      <a:srgbClr val="C00000"/>
                    </a:solidFill>
                    <a:sym typeface="Wingdings" pitchFamily="2" charset="2"/>
                  </a:rPr>
                  <a:t>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419" altLang="ja-JP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𝐾</m:t>
                        </m:r>
                      </m:e>
                    </m:acc>
                    <m:r>
                      <a:rPr lang="en-US" altLang="ja-JP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𝑁𝑁</m:t>
                    </m:r>
                  </m:oMath>
                </a14:m>
                <a:r>
                  <a:rPr lang="en-US" altLang="ja-JP" sz="2800" dirty="0">
                    <a:solidFill>
                      <a:srgbClr val="C00000"/>
                    </a:solidFill>
                  </a:rPr>
                  <a:t>”, </a:t>
                </a:r>
                <a:r>
                  <a:rPr lang="es-419" altLang="ja-JP" sz="2800" dirty="0">
                    <a:solidFill>
                      <a:srgbClr val="C00000"/>
                    </a:solidFill>
                    <a:sym typeface="Wingdings" pitchFamily="2" charset="2"/>
                  </a:rPr>
                  <a:t>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419" altLang="ja-JP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ja-JP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𝐾</m:t>
                        </m:r>
                      </m:e>
                    </m:acc>
                    <m:r>
                      <a:rPr lang="en-US" altLang="ja-JP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𝑁𝑁</m:t>
                    </m:r>
                    <m:r>
                      <a:rPr lang="en-US" altLang="ja-JP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</m:oMath>
                </a14:m>
                <a:r>
                  <a:rPr lang="en-US" altLang="ja-JP" sz="2800" dirty="0">
                    <a:solidFill>
                      <a:srgbClr val="C00000"/>
                    </a:solidFill>
                  </a:rPr>
                  <a:t>”, </a:t>
                </a:r>
                <a:r>
                  <a:rPr lang="es-419" altLang="ja-JP" sz="2800" dirty="0">
                    <a:solidFill>
                      <a:srgbClr val="C00000"/>
                    </a:solidFill>
                    <a:sym typeface="Wingdings" pitchFamily="2" charset="2"/>
                  </a:rPr>
                  <a:t>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419" altLang="ja-JP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ja-JP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𝐾</m:t>
                        </m:r>
                      </m:e>
                    </m:acc>
                    <m:acc>
                      <m:accPr>
                        <m:chr m:val="̅"/>
                        <m:ctrlPr>
                          <a:rPr lang="es-419" altLang="ja-JP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ja-JP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𝐾</m:t>
                        </m:r>
                      </m:e>
                    </m:acc>
                    <m:r>
                      <a:rPr lang="en-US" altLang="ja-JP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𝑁𝑁</m:t>
                    </m:r>
                  </m:oMath>
                </a14:m>
                <a:r>
                  <a:rPr lang="en-US" altLang="ja-JP" sz="2800" dirty="0">
                    <a:solidFill>
                      <a:srgbClr val="C00000"/>
                    </a:solidFill>
                  </a:rPr>
                  <a:t>” … should exist.</a:t>
                </a:r>
                <a:br>
                  <a:rPr lang="en-US" altLang="ja-JP" sz="2800" dirty="0">
                    <a:solidFill>
                      <a:srgbClr val="C00000"/>
                    </a:solidFill>
                  </a:rPr>
                </a:br>
                <a:endParaRPr lang="en-US" altLang="ja-JP" sz="1000" dirty="0">
                  <a:solidFill>
                    <a:srgbClr val="C00000"/>
                  </a:solidFill>
                </a:endParaRPr>
              </a:p>
              <a:p>
                <a:pPr lvl="1">
                  <a:buFont typeface="Wingdings" pitchFamily="2" charset="2"/>
                  <a:buChar char="ü"/>
                </a:pPr>
                <a:r>
                  <a:rPr lang="es-419" altLang="ja-JP" sz="2800" dirty="0"/>
                  <a:t> Strongly attractive interaction between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419" altLang="ja-JP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s-419" altLang="ja-JP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419" altLang="ja-JP" sz="2800" dirty="0"/>
                  <a:t> in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ja-JP" sz="2800" dirty="0"/>
              </a:p>
              <a:p>
                <a:pPr marL="457200" lvl="1" indent="0">
                  <a:buNone/>
                </a:pPr>
                <a:r>
                  <a:rPr lang="en-US" altLang="ja-JP" sz="2800" dirty="0"/>
                  <a:t>    </a:t>
                </a:r>
                <a:r>
                  <a:rPr lang="en-US" altLang="ja-JP" sz="2800" dirty="0">
                    <a:sym typeface="Wingdings" pitchFamily="2" charset="2"/>
                  </a:rPr>
                  <a:t> </a:t>
                </a:r>
                <a:r>
                  <a:rPr lang="en-US" altLang="ja-JP" sz="2800" dirty="0">
                    <a:solidFill>
                      <a:srgbClr val="C00000"/>
                    </a:solidFill>
                    <a:sym typeface="Wingdings" pitchFamily="2" charset="2"/>
                  </a:rPr>
                  <a:t>Large binding energy? </a:t>
                </a:r>
                <a:br>
                  <a:rPr lang="en-US" altLang="ja-JP" sz="2800" dirty="0">
                    <a:solidFill>
                      <a:srgbClr val="C00000"/>
                    </a:solidFill>
                    <a:sym typeface="Wingdings" pitchFamily="2" charset="2"/>
                  </a:rPr>
                </a:br>
                <a:r>
                  <a:rPr lang="en-US" altLang="ja-JP" sz="2800" dirty="0">
                    <a:solidFill>
                      <a:srgbClr val="C00000"/>
                    </a:solidFill>
                    <a:sym typeface="Wingdings" pitchFamily="2" charset="2"/>
                  </a:rPr>
                  <a:t>	    Deep potential?</a:t>
                </a:r>
                <a:br>
                  <a:rPr lang="en-US" altLang="ja-JP" sz="2800" dirty="0">
                    <a:solidFill>
                      <a:srgbClr val="C00000"/>
                    </a:solidFill>
                    <a:sym typeface="Wingdings" pitchFamily="2" charset="2"/>
                  </a:rPr>
                </a:br>
                <a:r>
                  <a:rPr lang="en-US" altLang="ja-JP" sz="2800" dirty="0">
                    <a:solidFill>
                      <a:srgbClr val="C00000"/>
                    </a:solidFill>
                    <a:sym typeface="Wingdings" pitchFamily="2" charset="2"/>
                  </a:rPr>
                  <a:t>	    Dense nuclear medium?</a:t>
                </a:r>
                <a:endParaRPr kumimoji="1" lang="en-US" altLang="ja-JP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F81EBC8-DE89-1059-CD49-DB8D01249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27895"/>
                <a:ext cx="11430000" cy="4939506"/>
              </a:xfrm>
              <a:blipFill>
                <a:blip r:embed="rId2"/>
                <a:stretch>
                  <a:fillRect l="-1110" t="-20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4C815-3479-ADBF-A692-9361179A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6301-3EDB-9449-BD3E-4CCF5442FE59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881BB3-4630-9607-6C84-1106B1318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4D7449-9C72-2BC1-1770-1AF240FA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sz="1600" dirty="0"/>
          </a:p>
        </p:txBody>
      </p:sp>
      <p:pic>
        <p:nvPicPr>
          <p:cNvPr id="8" name="図 7" descr="バブル チャー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5913FEB-7DDF-0BC4-F2EC-D6FCD4005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8" y="544044"/>
            <a:ext cx="2476526" cy="185377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6F6BD84-F061-E423-D431-F83FB6012A57}"/>
              </a:ext>
            </a:extLst>
          </p:cNvPr>
          <p:cNvSpPr txBox="1"/>
          <p:nvPr/>
        </p:nvSpPr>
        <p:spPr>
          <a:xfrm>
            <a:off x="10385028" y="381000"/>
            <a:ext cx="14526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anti-kaon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CD797EF8-D6D8-AB5A-D8F7-DF2D6843A012}"/>
              </a:ext>
            </a:extLst>
          </p:cNvPr>
          <p:cNvSpPr txBox="1">
            <a:spLocks/>
          </p:cNvSpPr>
          <p:nvPr/>
        </p:nvSpPr>
        <p:spPr>
          <a:xfrm>
            <a:off x="723900" y="5401500"/>
            <a:ext cx="10744200" cy="9318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419" altLang="ja-JP" dirty="0"/>
              <a:t>Experimentalists began with simpler systems.</a:t>
            </a:r>
          </a:p>
          <a:p>
            <a:pPr marL="0" indent="0">
              <a:buNone/>
            </a:pPr>
            <a:r>
              <a:rPr lang="es-419" altLang="ja-JP" dirty="0"/>
              <a:t>Theory calculations also suggest that these bound states exist.</a:t>
            </a:r>
          </a:p>
        </p:txBody>
      </p:sp>
    </p:spTree>
    <p:extLst>
      <p:ext uri="{BB962C8B-B14F-4D97-AF65-F5344CB8AC3E}">
        <p14:creationId xmlns:p14="http://schemas.microsoft.com/office/powerpoint/2010/main" val="415218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01B74-48A4-DA0A-6563-03B1712DC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74D76B8-60CA-2FEF-96F4-4D5CE23F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B2639-21B4-1144-A7DB-14EA1338D682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A78C27D-3732-C9C4-2C23-9B44D89C0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354D83-51CE-33DE-57F1-F03B850E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9BECEB92-E1B8-B1A3-CC06-46DC17D3F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09" y="428593"/>
            <a:ext cx="9973183" cy="600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68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C7BE4-A33E-7970-4EB4-503AE557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5AE03E4-3F86-9EEF-EBCC-C6C3F0DC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B2639-21B4-1144-A7DB-14EA1338D682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426A4A-9FD9-43E8-64C0-BEDC170A7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65B3D35-F62B-3265-E444-78A59301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C6AF57CE-23D4-A207-38DB-A886B9CC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33"/>
            <a:ext cx="7772400" cy="415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39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E00B4EE-6930-4ED9-AD20-8F5E7586B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A7F73AB-C136-F063-FD23-E3317712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24AC00-6083-5C05-8443-5FD6F87E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図 5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0DA4AF69-97A4-4668-28EF-4F42620D2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0800"/>
            <a:ext cx="7772400" cy="44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D2D84-BD48-5E75-1BFA-B7CA5894E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7081F60-F498-0A26-6DDD-A0A5A7CB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EB906E2-D6B8-7BBC-5FA1-19F23751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783D9B-6FB6-494E-2067-571E8D38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図 5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A336CC4-B57E-56DD-0D30-B21B136A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0800"/>
            <a:ext cx="7772400" cy="44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89527-FE23-14DA-1FE2-ECB86AA91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586BAB-BB5F-FF55-8CB3-DD45C928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F00C7E7-BDD8-632D-3480-6224EA382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C4B16E-599D-40DA-B757-E964B128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89EBDD98-728F-EBB6-6167-51B89358B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"/>
            <a:ext cx="7772400" cy="43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E8DB4-FF18-5595-186D-A1D2E9177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00735F8-125E-D8EB-8730-93F426F94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FE317F6-4D91-A184-2622-D0CA85C9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586183C-569B-F2E2-0457-5C24B129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図 5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F73D8F31-6C93-F829-7B37-3AC8DB43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"/>
            <a:ext cx="7772400" cy="43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0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B43E6-0778-8B63-760E-453A11DDD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4DEB376-6DE0-A98B-EDFD-CB71E449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AEF31B5-EE23-C056-FB14-6AA4A499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9F62CD-6EF8-8F43-7D15-C22ADC086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E4BF649-F3BA-ACED-7E87-3A2C8BE5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"/>
            <a:ext cx="7772400" cy="43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47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98AB-B120-1AAC-D6E8-FFE87942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E8BFD3-A233-E209-3537-97EDED23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692A39B-F5AF-5C15-2337-87A2B454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45CF2A-9AE7-C149-E7A2-6FED072D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図 5" descr="グラフ, カレン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B28BDF77-9DB2-6966-7984-9AAC7036D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"/>
            <a:ext cx="7772400" cy="43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31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C62D1-AC91-4C16-5D58-8C432409C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710E92-C103-4030-C453-88E2B34A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9A12E86-BF5D-EB49-811E-5A23A27A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28FEF3-4B15-4362-5527-0F0E3DA2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ACFFD511-61A4-C93B-4AC8-EBE5A6734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"/>
            <a:ext cx="7772400" cy="43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48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2EB4-2ED4-76EB-E321-6B6C2AF7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3B0484D-23AF-A5D8-9DA0-C1544AFA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0A6A647-EABC-E607-118B-BC9006B8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601F58-751A-1B52-B3C6-64CCF34E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図 5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8FADE89-35F4-86B2-4BEC-A72C5612B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"/>
            <a:ext cx="7772400" cy="43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4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2D96D-692C-74B7-834B-1A64017C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66A5DD79-661F-D4AD-9084-3E01609D14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1000" y="150019"/>
                <a:ext cx="10820400" cy="7778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u="sng" dirty="0"/>
                  <a:t>J-PARC E15: </a:t>
                </a:r>
                <a:r>
                  <a:rPr lang="en-US" altLang="ja-JP" u="sng" dirty="0"/>
                  <a:t>Search for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u="sng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i="1" u="sng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i="1" u="sng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altLang="ja-JP" u="sng" dirty="0"/>
                  <a:t>” </a:t>
                </a:r>
                <a:endParaRPr kumimoji="1" lang="ja-JP" altLang="en-US" u="sng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66A5DD79-661F-D4AD-9084-3E01609D1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1000" y="150019"/>
                <a:ext cx="10820400" cy="777875"/>
              </a:xfrm>
              <a:blipFill>
                <a:blip r:embed="rId2"/>
                <a:stretch>
                  <a:fillRect l="-2345" t="-19672" b="-34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A7F095-5FC6-AAF6-F61B-301634B9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9C79-BB81-714E-9CBE-FAC71CD35ABD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44A8D9-4CEC-4A98-1CA8-D2532864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4072B6-7151-A237-62ED-D29D5483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FBD42B7-5A3F-1A6C-BE88-96993FD94C59}"/>
                  </a:ext>
                </a:extLst>
              </p:cNvPr>
              <p:cNvSpPr txBox="1"/>
              <p:nvPr/>
            </p:nvSpPr>
            <p:spPr>
              <a:xfrm>
                <a:off x="318366" y="1028334"/>
                <a:ext cx="7473200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ja-JP" sz="2600" dirty="0">
                    <a:solidFill>
                      <a:schemeClr val="tx1"/>
                    </a:solidFill>
                  </a:rPr>
                  <a:t> In-flight </a:t>
                </a:r>
                <a:r>
                  <a:rPr kumimoji="1" lang="en-US" altLang="ja-JP" sz="2600" baseline="30000" dirty="0">
                    <a:solidFill>
                      <a:schemeClr val="tx1"/>
                    </a:solidFill>
                  </a:rPr>
                  <a:t>3</a:t>
                </a:r>
                <a:r>
                  <a:rPr kumimoji="1" lang="en-US" altLang="ja-JP" sz="2600" dirty="0">
                    <a:solidFill>
                      <a:schemeClr val="tx1"/>
                    </a:solidFill>
                  </a:rPr>
                  <a:t>He(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1" lang="en-US" altLang="ja-JP" sz="2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ja-JP" sz="2600" dirty="0">
                    <a:solidFill>
                      <a:schemeClr val="tx1"/>
                    </a:solidFill>
                  </a:rPr>
                  <a:t>) reaction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kumimoji="1" lang="en-US" altLang="ja-JP" sz="2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1" lang="en-US" altLang="ja-JP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kumimoji="1" lang="en-US" altLang="ja-JP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1</m:t>
                    </m:r>
                  </m:oMath>
                </a14:m>
                <a:r>
                  <a:rPr kumimoji="1" lang="en-US" altLang="ja-JP" sz="2600" dirty="0">
                    <a:solidFill>
                      <a:schemeClr val="tx1"/>
                    </a:solidFill>
                  </a:rPr>
                  <a:t> GeV/</a:t>
                </a:r>
                <a14:m>
                  <m:oMath xmlns:m="http://schemas.openxmlformats.org/officeDocument/2006/math">
                    <m:r>
                      <a:rPr kumimoji="1" lang="en-US" altLang="ja-JP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sz="2600" dirty="0">
                    <a:solidFill>
                      <a:schemeClr val="tx1"/>
                    </a:solidFill>
                  </a:rPr>
                  <a:t>:</a:t>
                </a:r>
                <a:br>
                  <a:rPr kumimoji="1" lang="en-US" altLang="ja-JP" sz="2600" dirty="0"/>
                </a:br>
                <a:r>
                  <a:rPr kumimoji="1" lang="en-US" altLang="ja-JP" sz="2600" dirty="0"/>
                  <a:t>	</a:t>
                </a:r>
                <a:r>
                  <a:rPr lang="es-419" altLang="ja-JP" sz="2600" dirty="0">
                    <a:solidFill>
                      <a:schemeClr val="tx1"/>
                    </a:solidFill>
                  </a:rPr>
                  <a:t>Effectively produce kaonic nuclei </a:t>
                </a:r>
                <a:br>
                  <a:rPr lang="es-419" altLang="ja-JP" sz="2600" dirty="0">
                    <a:solidFill>
                      <a:schemeClr val="tx1"/>
                    </a:solidFill>
                  </a:rPr>
                </a:br>
                <a:endParaRPr kumimoji="1" lang="en-US" altLang="ja-JP" sz="10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ja-JP" sz="2600" dirty="0">
                    <a:solidFill>
                      <a:schemeClr val="tx1"/>
                    </a:solidFill>
                  </a:rPr>
                  <a:t> Simplest target:</a:t>
                </a:r>
                <a:br>
                  <a:rPr kumimoji="1" lang="en-US" altLang="ja-JP" sz="2600" dirty="0">
                    <a:solidFill>
                      <a:schemeClr val="tx1"/>
                    </a:solidFill>
                  </a:rPr>
                </a:br>
                <a:r>
                  <a:rPr kumimoji="1" lang="en-US" altLang="ja-JP" sz="2600" dirty="0">
                    <a:solidFill>
                      <a:schemeClr val="tx1"/>
                    </a:solidFill>
                  </a:rPr>
                  <a:t>	</a:t>
                </a:r>
                <a:r>
                  <a:rPr lang="es-419" altLang="ja-JP" sz="2600" dirty="0">
                    <a:solidFill>
                      <a:schemeClr val="tx1"/>
                    </a:solidFill>
                  </a:rPr>
                  <a:t>Allow an exclusive analysis</a:t>
                </a:r>
                <a:endParaRPr kumimoji="1" lang="en-US" altLang="ja-JP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FBD42B7-5A3F-1A6C-BE88-96993FD94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6" y="1028334"/>
                <a:ext cx="7473200" cy="1846659"/>
              </a:xfrm>
              <a:prstGeom prst="rect">
                <a:avLst/>
              </a:prstGeom>
              <a:blipFill>
                <a:blip r:embed="rId3"/>
                <a:stretch>
                  <a:fillRect l="-1186" t="-3425" r="-508" b="-75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図 46" descr="時計と文字の加工写真&#10;&#10;AI 生成コンテンツは誤りを含む可能性があります。">
            <a:extLst>
              <a:ext uri="{FF2B5EF4-FFF2-40B4-BE49-F238E27FC236}">
                <a16:creationId xmlns:a16="http://schemas.microsoft.com/office/drawing/2014/main" id="{518A060B-A95F-24CB-152B-A05D9CFA3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5" y="3048000"/>
            <a:ext cx="6223000" cy="3048000"/>
          </a:xfrm>
          <a:prstGeom prst="rect">
            <a:avLst/>
          </a:prstGeom>
        </p:spPr>
      </p:pic>
      <p:pic>
        <p:nvPicPr>
          <p:cNvPr id="11" name="図 10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916E276-62C2-ECF6-A21E-D3221FD81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75" y="2577544"/>
            <a:ext cx="4826049" cy="38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91D35-4B09-A0D8-9434-716E452C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4D955F-774C-1103-986C-0F30C367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B2639-21B4-1144-A7DB-14EA1338D682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6A1EA12-8364-16CF-88A6-A388D9F7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3E9C4D-D7AE-E891-1E44-24F4DC7E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図 5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9C96C9BA-31D5-D3C2-2AC2-31BA071E6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33"/>
            <a:ext cx="7772400" cy="415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4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F6AEE-19AE-DEFC-6065-DDE6A835A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AEFA0A0-907E-B19F-B982-D1CD49D3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7ABBFB-703C-0C20-7AD0-46521B1A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BC26BB-7895-139D-00C3-0405369F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16808EC7-145F-F27A-0AC5-CC4791F75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00"/>
            <a:ext cx="7772400" cy="42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09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F35F7-DDD7-A83D-B036-E80B6B96D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B986326-B051-A16E-531C-20791F97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31A5E13-7CA7-D58F-CE49-79FA2E6C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16E0A8-D2BF-3048-F291-0B603597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図 5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DD7EBE2A-35E1-8A5D-C1F8-E8223F21B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00"/>
            <a:ext cx="7772400" cy="42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06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25879-4B48-4E44-16FF-4E38D0482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C1482FD-861A-E7E3-B537-28799441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3C81102-1CF4-8E32-8A69-B7C42F6C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DB6C82-8D09-8F4D-ABD9-B924AEC7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D333E31E-3B5D-021E-2B92-5B1DFDCC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" y="0"/>
            <a:ext cx="7772400" cy="43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21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CD03D36-156B-01CC-91DF-393E5374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11E29FC-80FD-CBF4-1D0F-BE9ECD413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7ADE945-BFFA-6570-3FE9-BD2BDAB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ABA3D2D-416C-6F8A-9DE7-68F2F386F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87" y="0"/>
            <a:ext cx="7772400" cy="529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73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3A2B1E-0F16-2883-754E-632B0944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AB2C0D0-2AD8-6C77-BC72-BB95C5FA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A497C2B-6AB7-39BE-DCD7-C93D6273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00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7302293-CA42-CBCA-7A78-5B8B0882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53FB44-6B66-B432-BFF1-B453911B3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017536-B7E7-01DA-0FB9-10943A0C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6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D43930B-DEA5-86D6-FBE4-99B643AB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CE9B5EE-0301-598C-BF4F-058C29C7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A9CA83D-9126-A32F-509B-F5C985F2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81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D4C82A-0FEA-9E96-DB61-62A5AAD36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79062EF-1444-2415-69B4-789D8AC3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C4D417-C362-D313-AB47-2C570E18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04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E48A0D2-8C1C-55E8-4B84-1CEF8DDF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A7449C3-8324-DAAA-84CD-7D5BEB58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B4D0C0-39AF-D73F-65C5-B515C17C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2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A8EEE-0D4C-246A-228D-20F32F15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36FD74-F77B-F1FC-AC18-84C40731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40554-46EC-4F4E-8E64-0A93B549A3CE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A06562-D328-8356-7631-6651616CA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564623-16AD-1A15-9776-52D14198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5981791-18FD-3652-CCBB-03AA47FD5D88}"/>
                  </a:ext>
                </a:extLst>
              </p:cNvPr>
              <p:cNvSpPr txBox="1"/>
              <p:nvPr/>
            </p:nvSpPr>
            <p:spPr>
              <a:xfrm>
                <a:off x="318366" y="933271"/>
                <a:ext cx="693439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ja-JP" sz="2400" dirty="0">
                    <a:solidFill>
                      <a:schemeClr val="bg2">
                        <a:lumMod val="75000"/>
                      </a:schemeClr>
                    </a:solidFill>
                  </a:rPr>
                  <a:t> in-flight </a:t>
                </a:r>
                <a:r>
                  <a:rPr kumimoji="1" lang="en-US" altLang="ja-JP" sz="2400" baseline="30000" dirty="0">
                    <a:solidFill>
                      <a:schemeClr val="bg2">
                        <a:lumMod val="75000"/>
                      </a:schemeClr>
                    </a:solidFill>
                  </a:rPr>
                  <a:t>3</a:t>
                </a:r>
                <a:r>
                  <a:rPr kumimoji="1" lang="en-US" altLang="ja-JP" sz="2400" dirty="0">
                    <a:solidFill>
                      <a:schemeClr val="bg2">
                        <a:lumMod val="75000"/>
                      </a:schemeClr>
                    </a:solidFill>
                  </a:rPr>
                  <a:t>He(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1" lang="en-US" altLang="ja-JP" sz="2400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ja-JP" sz="2400" dirty="0">
                    <a:solidFill>
                      <a:schemeClr val="bg2">
                        <a:lumMod val="75000"/>
                      </a:schemeClr>
                    </a:solidFill>
                  </a:rPr>
                  <a:t>) reaction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kumimoji="1" lang="en-US" altLang="ja-JP" sz="24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kumimoji="1" lang="en-US" altLang="ja-JP" sz="2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ja-JP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kumimoji="1" lang="en-US" altLang="ja-JP" sz="2400" dirty="0">
                    <a:solidFill>
                      <a:schemeClr val="bg2">
                        <a:lumMod val="75000"/>
                      </a:schemeClr>
                    </a:solidFill>
                  </a:rPr>
                  <a:t> GeV/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kumimoji="1" lang="en-US" altLang="ja-JP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ja-JP" sz="2400" dirty="0">
                    <a:solidFill>
                      <a:schemeClr val="bg2">
                        <a:lumMod val="75000"/>
                      </a:schemeClr>
                    </a:solidFill>
                  </a:rPr>
                  <a:t> Simplest target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ja-JP" sz="2400" dirty="0">
                    <a:solidFill>
                      <a:schemeClr val="tx1"/>
                    </a:solidFill>
                  </a:rPr>
                  <a:t> Covering a </a:t>
                </a:r>
                <a:r>
                  <a:rPr kumimoji="1" lang="en-US" altLang="ja-JP" sz="2400" dirty="0">
                    <a:solidFill>
                      <a:srgbClr val="C00000"/>
                    </a:solidFill>
                  </a:rPr>
                  <a:t>wide kinematical region</a:t>
                </a:r>
                <a:endParaRPr kumimoji="1" lang="ja-JP" alt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5981791-18FD-3652-CCBB-03AA47FD5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6" y="933271"/>
                <a:ext cx="6934399" cy="1200329"/>
              </a:xfrm>
              <a:prstGeom prst="rect">
                <a:avLst/>
              </a:prstGeom>
              <a:blipFill>
                <a:blip r:embed="rId2"/>
                <a:stretch>
                  <a:fillRect l="-1095" t="-4211"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AD0E13F-6839-7312-F4AA-87A8F3ED66DD}"/>
              </a:ext>
            </a:extLst>
          </p:cNvPr>
          <p:cNvGrpSpPr/>
          <p:nvPr/>
        </p:nvGrpSpPr>
        <p:grpSpPr>
          <a:xfrm>
            <a:off x="7500137" y="181258"/>
            <a:ext cx="4443027" cy="3417266"/>
            <a:chOff x="156109" y="2865167"/>
            <a:chExt cx="4443027" cy="3417265"/>
          </a:xfrm>
        </p:grpSpPr>
        <p:pic>
          <p:nvPicPr>
            <p:cNvPr id="12" name="図 11" descr="グラフ, 箱ひげ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7E485FC-5CCF-4235-4961-ADEF33C0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747" y="2865167"/>
              <a:ext cx="1222192" cy="237142"/>
            </a:xfrm>
            <a:prstGeom prst="rect">
              <a:avLst/>
            </a:prstGeom>
          </p:spPr>
        </p:pic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CC54E9D-5E0B-124A-676A-2A31DD368C49}"/>
                </a:ext>
              </a:extLst>
            </p:cNvPr>
            <p:cNvGrpSpPr/>
            <p:nvPr/>
          </p:nvGrpSpPr>
          <p:grpSpPr>
            <a:xfrm>
              <a:off x="501815" y="3069616"/>
              <a:ext cx="3647597" cy="2826202"/>
              <a:chOff x="1942350" y="3064031"/>
              <a:chExt cx="4854951" cy="3761674"/>
            </a:xfrm>
          </p:grpSpPr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8BD6EE76-AF3B-5485-8B26-A15323D06252}"/>
                  </a:ext>
                </a:extLst>
              </p:cNvPr>
              <p:cNvGrpSpPr/>
              <p:nvPr/>
            </p:nvGrpSpPr>
            <p:grpSpPr>
              <a:xfrm>
                <a:off x="2254339" y="3354180"/>
                <a:ext cx="4104553" cy="3452171"/>
                <a:chOff x="4113733" y="3738120"/>
                <a:chExt cx="3083812" cy="2357879"/>
              </a:xfrm>
            </p:grpSpPr>
            <p:sp>
              <p:nvSpPr>
                <p:cNvPr id="38" name="フレーム 37">
                  <a:extLst>
                    <a:ext uri="{FF2B5EF4-FFF2-40B4-BE49-F238E27FC236}">
                      <a16:creationId xmlns:a16="http://schemas.microsoft.com/office/drawing/2014/main" id="{6CF5E0E6-FDA2-3810-B0C7-BE9F2F1E5B13}"/>
                    </a:ext>
                  </a:extLst>
                </p:cNvPr>
                <p:cNvSpPr/>
                <p:nvPr/>
              </p:nvSpPr>
              <p:spPr>
                <a:xfrm>
                  <a:off x="4201368" y="3738120"/>
                  <a:ext cx="2932226" cy="2357879"/>
                </a:xfrm>
                <a:prstGeom prst="fram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正方形/長方形 38">
                  <a:extLst>
                    <a:ext uri="{FF2B5EF4-FFF2-40B4-BE49-F238E27FC236}">
                      <a16:creationId xmlns:a16="http://schemas.microsoft.com/office/drawing/2014/main" id="{F816B280-684A-7E0D-1E02-0282E8BEB74F}"/>
                    </a:ext>
                  </a:extLst>
                </p:cNvPr>
                <p:cNvSpPr/>
                <p:nvPr/>
              </p:nvSpPr>
              <p:spPr>
                <a:xfrm>
                  <a:off x="4481440" y="3816140"/>
                  <a:ext cx="2376560" cy="220366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686E03F2-6BFD-1AE6-C25D-AB4C82B76A6F}"/>
                    </a:ext>
                  </a:extLst>
                </p:cNvPr>
                <p:cNvSpPr/>
                <p:nvPr/>
              </p:nvSpPr>
              <p:spPr>
                <a:xfrm>
                  <a:off x="4905481" y="3848400"/>
                  <a:ext cx="1524000" cy="1152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正方形/長方形 40">
                  <a:extLst>
                    <a:ext uri="{FF2B5EF4-FFF2-40B4-BE49-F238E27FC236}">
                      <a16:creationId xmlns:a16="http://schemas.microsoft.com/office/drawing/2014/main" id="{B3DDB144-705D-A69F-E327-425FBB296BF9}"/>
                    </a:ext>
                  </a:extLst>
                </p:cNvPr>
                <p:cNvSpPr/>
                <p:nvPr/>
              </p:nvSpPr>
              <p:spPr>
                <a:xfrm>
                  <a:off x="4905481" y="5885100"/>
                  <a:ext cx="1524000" cy="1152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49EBD501-F46B-82CF-A8CF-93F7C56F25FA}"/>
                    </a:ext>
                  </a:extLst>
                </p:cNvPr>
                <p:cNvSpPr/>
                <p:nvPr/>
              </p:nvSpPr>
              <p:spPr>
                <a:xfrm>
                  <a:off x="4905481" y="4024800"/>
                  <a:ext cx="1524000" cy="72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正方形/長方形 42">
                  <a:extLst>
                    <a:ext uri="{FF2B5EF4-FFF2-40B4-BE49-F238E27FC236}">
                      <a16:creationId xmlns:a16="http://schemas.microsoft.com/office/drawing/2014/main" id="{1A14C030-90DA-DCA7-B5CB-1879922CE5CA}"/>
                    </a:ext>
                  </a:extLst>
                </p:cNvPr>
                <p:cNvSpPr/>
                <p:nvPr/>
              </p:nvSpPr>
              <p:spPr>
                <a:xfrm>
                  <a:off x="4905481" y="5103900"/>
                  <a:ext cx="1524000" cy="72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527A5A64-87C1-1654-1E07-ADD1AC944496}"/>
                    </a:ext>
                  </a:extLst>
                </p:cNvPr>
                <p:cNvSpPr/>
                <p:nvPr/>
              </p:nvSpPr>
              <p:spPr>
                <a:xfrm>
                  <a:off x="4113733" y="4800092"/>
                  <a:ext cx="381000" cy="2667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正方形/長方形 44">
                  <a:extLst>
                    <a:ext uri="{FF2B5EF4-FFF2-40B4-BE49-F238E27FC236}">
                      <a16:creationId xmlns:a16="http://schemas.microsoft.com/office/drawing/2014/main" id="{09C23ECE-F5BB-AB7E-6C4B-D1549557E6B2}"/>
                    </a:ext>
                  </a:extLst>
                </p:cNvPr>
                <p:cNvSpPr/>
                <p:nvPr/>
              </p:nvSpPr>
              <p:spPr>
                <a:xfrm>
                  <a:off x="6816545" y="4783708"/>
                  <a:ext cx="381000" cy="2667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正方形/長方形 45">
                  <a:extLst>
                    <a:ext uri="{FF2B5EF4-FFF2-40B4-BE49-F238E27FC236}">
                      <a16:creationId xmlns:a16="http://schemas.microsoft.com/office/drawing/2014/main" id="{E22BC364-F6F2-F1BC-5A55-3947E285163E}"/>
                    </a:ext>
                  </a:extLst>
                </p:cNvPr>
                <p:cNvSpPr/>
                <p:nvPr/>
              </p:nvSpPr>
              <p:spPr>
                <a:xfrm>
                  <a:off x="5456601" y="4856988"/>
                  <a:ext cx="381000" cy="15290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円/楕円 23">
                    <a:extLst>
                      <a:ext uri="{FF2B5EF4-FFF2-40B4-BE49-F238E27FC236}">
                        <a16:creationId xmlns:a16="http://schemas.microsoft.com/office/drawing/2014/main" id="{180CC7D8-1CA8-496D-8FED-23278A29118F}"/>
                      </a:ext>
                    </a:extLst>
                  </p:cNvPr>
                  <p:cNvSpPr/>
                  <p:nvPr/>
                </p:nvSpPr>
                <p:spPr>
                  <a:xfrm>
                    <a:off x="1942350" y="4852052"/>
                    <a:ext cx="631677" cy="65882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ja-JP" altLang="en-US" sz="2800"/>
                  </a:p>
                </p:txBody>
              </p:sp>
            </mc:Choice>
            <mc:Fallback xmlns="">
              <p:sp>
                <p:nvSpPr>
                  <p:cNvPr id="24" name="円/楕円 23">
                    <a:extLst>
                      <a:ext uri="{FF2B5EF4-FFF2-40B4-BE49-F238E27FC236}">
                        <a16:creationId xmlns:a16="http://schemas.microsoft.com/office/drawing/2014/main" id="{180CC7D8-1CA8-496D-8FED-23278A2911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2350" y="4852052"/>
                    <a:ext cx="631677" cy="6588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 l="-52500" b="-23810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右矢印 24">
                <a:extLst>
                  <a:ext uri="{FF2B5EF4-FFF2-40B4-BE49-F238E27FC236}">
                    <a16:creationId xmlns:a16="http://schemas.microsoft.com/office/drawing/2014/main" id="{C5803C91-618B-CD83-4616-41FDDAB68AE1}"/>
                  </a:ext>
                </a:extLst>
              </p:cNvPr>
              <p:cNvSpPr/>
              <p:nvPr/>
            </p:nvSpPr>
            <p:spPr>
              <a:xfrm>
                <a:off x="2683916" y="5063658"/>
                <a:ext cx="1480344" cy="95039"/>
              </a:xfrm>
              <a:prstGeom prst="rightArrow">
                <a:avLst>
                  <a:gd name="adj1" fmla="val 50000"/>
                  <a:gd name="adj2" fmla="val 195084"/>
                </a:avLst>
              </a:prstGeom>
              <a:solidFill>
                <a:srgbClr val="FF0000"/>
              </a:solidFill>
              <a:ln cap="rnd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438400"/>
                          <a:gd name="connsiteY0" fmla="*/ 34706 h 138824"/>
                          <a:gd name="connsiteX1" fmla="*/ 541894 w 2438400"/>
                          <a:gd name="connsiteY1" fmla="*/ 34706 h 138824"/>
                          <a:gd name="connsiteX2" fmla="*/ 1105464 w 2438400"/>
                          <a:gd name="connsiteY2" fmla="*/ 34706 h 138824"/>
                          <a:gd name="connsiteX3" fmla="*/ 1582331 w 2438400"/>
                          <a:gd name="connsiteY3" fmla="*/ 34706 h 138824"/>
                          <a:gd name="connsiteX4" fmla="*/ 2167577 w 2438400"/>
                          <a:gd name="connsiteY4" fmla="*/ 34706 h 138824"/>
                          <a:gd name="connsiteX5" fmla="*/ 2167577 w 2438400"/>
                          <a:gd name="connsiteY5" fmla="*/ 0 h 138824"/>
                          <a:gd name="connsiteX6" fmla="*/ 2438400 w 2438400"/>
                          <a:gd name="connsiteY6" fmla="*/ 69412 h 138824"/>
                          <a:gd name="connsiteX7" fmla="*/ 2167577 w 2438400"/>
                          <a:gd name="connsiteY7" fmla="*/ 138824 h 138824"/>
                          <a:gd name="connsiteX8" fmla="*/ 2167577 w 2438400"/>
                          <a:gd name="connsiteY8" fmla="*/ 104118 h 138824"/>
                          <a:gd name="connsiteX9" fmla="*/ 1669034 w 2438400"/>
                          <a:gd name="connsiteY9" fmla="*/ 104118 h 138824"/>
                          <a:gd name="connsiteX10" fmla="*/ 1083789 w 2438400"/>
                          <a:gd name="connsiteY10" fmla="*/ 104118 h 138824"/>
                          <a:gd name="connsiteX11" fmla="*/ 563570 w 2438400"/>
                          <a:gd name="connsiteY11" fmla="*/ 104118 h 138824"/>
                          <a:gd name="connsiteX12" fmla="*/ 0 w 2438400"/>
                          <a:gd name="connsiteY12" fmla="*/ 104118 h 138824"/>
                          <a:gd name="connsiteX13" fmla="*/ 0 w 2438400"/>
                          <a:gd name="connsiteY13" fmla="*/ 34706 h 138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438400" h="138824" fill="none" extrusionOk="0">
                            <a:moveTo>
                              <a:pt x="0" y="34706"/>
                            </a:moveTo>
                            <a:cubicBezTo>
                              <a:pt x="132452" y="22172"/>
                              <a:pt x="365848" y="56590"/>
                              <a:pt x="541894" y="34706"/>
                            </a:cubicBezTo>
                            <a:cubicBezTo>
                              <a:pt x="717940" y="12822"/>
                              <a:pt x="841345" y="11103"/>
                              <a:pt x="1105464" y="34706"/>
                            </a:cubicBezTo>
                            <a:cubicBezTo>
                              <a:pt x="1369583" y="58310"/>
                              <a:pt x="1353765" y="39829"/>
                              <a:pt x="1582331" y="34706"/>
                            </a:cubicBezTo>
                            <a:cubicBezTo>
                              <a:pt x="1810897" y="29583"/>
                              <a:pt x="1878153" y="30377"/>
                              <a:pt x="2167577" y="34706"/>
                            </a:cubicBezTo>
                            <a:cubicBezTo>
                              <a:pt x="2166223" y="17874"/>
                              <a:pt x="2167056" y="7255"/>
                              <a:pt x="2167577" y="0"/>
                            </a:cubicBezTo>
                            <a:cubicBezTo>
                              <a:pt x="2229992" y="11805"/>
                              <a:pt x="2378016" y="51232"/>
                              <a:pt x="2438400" y="69412"/>
                            </a:cubicBezTo>
                            <a:cubicBezTo>
                              <a:pt x="2304119" y="99724"/>
                              <a:pt x="2267494" y="111079"/>
                              <a:pt x="2167577" y="138824"/>
                            </a:cubicBezTo>
                            <a:cubicBezTo>
                              <a:pt x="2168325" y="126650"/>
                              <a:pt x="2167003" y="116811"/>
                              <a:pt x="2167577" y="104118"/>
                            </a:cubicBezTo>
                            <a:cubicBezTo>
                              <a:pt x="1987678" y="109464"/>
                              <a:pt x="1817506" y="102482"/>
                              <a:pt x="1669034" y="104118"/>
                            </a:cubicBezTo>
                            <a:cubicBezTo>
                              <a:pt x="1520562" y="105754"/>
                              <a:pt x="1374097" y="95912"/>
                              <a:pt x="1083789" y="104118"/>
                            </a:cubicBezTo>
                            <a:cubicBezTo>
                              <a:pt x="793481" y="112324"/>
                              <a:pt x="810687" y="83678"/>
                              <a:pt x="563570" y="104118"/>
                            </a:cubicBezTo>
                            <a:cubicBezTo>
                              <a:pt x="316453" y="124558"/>
                              <a:pt x="247115" y="93768"/>
                              <a:pt x="0" y="104118"/>
                            </a:cubicBezTo>
                            <a:cubicBezTo>
                              <a:pt x="-439" y="85192"/>
                              <a:pt x="-1765" y="63623"/>
                              <a:pt x="0" y="34706"/>
                            </a:cubicBezTo>
                            <a:close/>
                          </a:path>
                          <a:path w="2438400" h="138824" stroke="0" extrusionOk="0">
                            <a:moveTo>
                              <a:pt x="0" y="34706"/>
                            </a:moveTo>
                            <a:cubicBezTo>
                              <a:pt x="257887" y="54173"/>
                              <a:pt x="353619" y="36647"/>
                              <a:pt x="520218" y="34706"/>
                            </a:cubicBezTo>
                            <a:cubicBezTo>
                              <a:pt x="686817" y="32765"/>
                              <a:pt x="773143" y="48414"/>
                              <a:pt x="997085" y="34706"/>
                            </a:cubicBezTo>
                            <a:cubicBezTo>
                              <a:pt x="1221027" y="20998"/>
                              <a:pt x="1344002" y="12343"/>
                              <a:pt x="1582331" y="34706"/>
                            </a:cubicBezTo>
                            <a:cubicBezTo>
                              <a:pt x="1820660" y="57069"/>
                              <a:pt x="1882815" y="43779"/>
                              <a:pt x="2167577" y="34706"/>
                            </a:cubicBezTo>
                            <a:cubicBezTo>
                              <a:pt x="2166733" y="20971"/>
                              <a:pt x="2168059" y="10505"/>
                              <a:pt x="2167577" y="0"/>
                            </a:cubicBezTo>
                            <a:cubicBezTo>
                              <a:pt x="2239079" y="21083"/>
                              <a:pt x="2324697" y="37323"/>
                              <a:pt x="2438400" y="69412"/>
                            </a:cubicBezTo>
                            <a:cubicBezTo>
                              <a:pt x="2349011" y="99610"/>
                              <a:pt x="2237712" y="113817"/>
                              <a:pt x="2167577" y="138824"/>
                            </a:cubicBezTo>
                            <a:cubicBezTo>
                              <a:pt x="2167142" y="126514"/>
                              <a:pt x="2168174" y="116199"/>
                              <a:pt x="2167577" y="104118"/>
                            </a:cubicBezTo>
                            <a:cubicBezTo>
                              <a:pt x="2025939" y="122880"/>
                              <a:pt x="1843092" y="130979"/>
                              <a:pt x="1625683" y="104118"/>
                            </a:cubicBezTo>
                            <a:cubicBezTo>
                              <a:pt x="1408274" y="77257"/>
                              <a:pt x="1344926" y="97197"/>
                              <a:pt x="1105464" y="104118"/>
                            </a:cubicBezTo>
                            <a:cubicBezTo>
                              <a:pt x="866002" y="111039"/>
                              <a:pt x="643524" y="109264"/>
                              <a:pt x="520218" y="104118"/>
                            </a:cubicBezTo>
                            <a:cubicBezTo>
                              <a:pt x="396912" y="98972"/>
                              <a:pt x="153580" y="128969"/>
                              <a:pt x="0" y="104118"/>
                            </a:cubicBezTo>
                            <a:cubicBezTo>
                              <a:pt x="39" y="85760"/>
                              <a:pt x="-693" y="53842"/>
                              <a:pt x="0" y="3470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円/楕円 25">
                    <a:extLst>
                      <a:ext uri="{FF2B5EF4-FFF2-40B4-BE49-F238E27FC236}">
                        <a16:creationId xmlns:a16="http://schemas.microsoft.com/office/drawing/2014/main" id="{1B9EBFC5-93C4-5268-3BD5-D80FDDD1C900}"/>
                      </a:ext>
                    </a:extLst>
                  </p:cNvPr>
                  <p:cNvSpPr/>
                  <p:nvPr/>
                </p:nvSpPr>
                <p:spPr>
                  <a:xfrm>
                    <a:off x="3656514" y="4437213"/>
                    <a:ext cx="457200" cy="461665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kumimoji="1" lang="ja-JP" altLang="en-US" sz="28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円/楕円 37">
                    <a:extLst>
                      <a:ext uri="{FF2B5EF4-FFF2-40B4-BE49-F238E27FC236}">
                        <a16:creationId xmlns:a16="http://schemas.microsoft.com/office/drawing/2014/main" id="{08A7A27F-1582-B3D7-F0D2-A1FF414585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6514" y="4437213"/>
                    <a:ext cx="457200" cy="46166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 l="-11429" b="-2857"/>
                    </a:stretch>
                  </a:blipFill>
                  <a:ln>
                    <a:solidFill>
                      <a:srgbClr val="FFFF0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円/楕円 26">
                    <a:extLst>
                      <a:ext uri="{FF2B5EF4-FFF2-40B4-BE49-F238E27FC236}">
                        <a16:creationId xmlns:a16="http://schemas.microsoft.com/office/drawing/2014/main" id="{593C867B-B8EA-A633-DEBE-1A310299373D}"/>
                      </a:ext>
                    </a:extLst>
                  </p:cNvPr>
                  <p:cNvSpPr/>
                  <p:nvPr/>
                </p:nvSpPr>
                <p:spPr>
                  <a:xfrm>
                    <a:off x="2891940" y="3064031"/>
                    <a:ext cx="714061" cy="598314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ja-JP" altLang="en-US" sz="28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円/楕円 26">
                    <a:extLst>
                      <a:ext uri="{FF2B5EF4-FFF2-40B4-BE49-F238E27FC236}">
                        <a16:creationId xmlns:a16="http://schemas.microsoft.com/office/drawing/2014/main" id="{593C867B-B8EA-A633-DEBE-1A31029937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1940" y="3064031"/>
                    <a:ext cx="714061" cy="598314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37778" b="-31579"/>
                    </a:stretch>
                  </a:blip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円/楕円 27">
                    <a:extLst>
                      <a:ext uri="{FF2B5EF4-FFF2-40B4-BE49-F238E27FC236}">
                        <a16:creationId xmlns:a16="http://schemas.microsoft.com/office/drawing/2014/main" id="{AC4ADE89-261C-CE5F-87C2-D19D8CEAE33F}"/>
                      </a:ext>
                    </a:extLst>
                  </p:cNvPr>
                  <p:cNvSpPr/>
                  <p:nvPr/>
                </p:nvSpPr>
                <p:spPr>
                  <a:xfrm>
                    <a:off x="4935978" y="3158758"/>
                    <a:ext cx="457200" cy="461665"/>
                  </a:xfrm>
                  <a:prstGeom prst="ellipse">
                    <a:avLst/>
                  </a:prstGeom>
                  <a:solidFill>
                    <a:srgbClr val="0432FF"/>
                  </a:solidFill>
                  <a:ln>
                    <a:solidFill>
                      <a:srgbClr val="0432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kumimoji="1" lang="ja-JP" altLang="en-US" sz="28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円/楕円 27">
                    <a:extLst>
                      <a:ext uri="{FF2B5EF4-FFF2-40B4-BE49-F238E27FC236}">
                        <a16:creationId xmlns:a16="http://schemas.microsoft.com/office/drawing/2014/main" id="{AC4ADE89-261C-CE5F-87C2-D19D8CEAE3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5978" y="3158758"/>
                    <a:ext cx="457200" cy="46166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 l="-51724" t="-16667" r="-10345" b="-53333"/>
                    </a:stretch>
                  </a:blipFill>
                  <a:ln>
                    <a:solidFill>
                      <a:srgbClr val="0432FF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フリーフォーム 28">
                <a:extLst>
                  <a:ext uri="{FF2B5EF4-FFF2-40B4-BE49-F238E27FC236}">
                    <a16:creationId xmlns:a16="http://schemas.microsoft.com/office/drawing/2014/main" id="{7C591C05-1C7E-6229-1E91-4295ACE0B720}"/>
                  </a:ext>
                </a:extLst>
              </p:cNvPr>
              <p:cNvSpPr/>
              <p:nvPr/>
            </p:nvSpPr>
            <p:spPr>
              <a:xfrm rot="8703491" flipV="1">
                <a:off x="3615932" y="3403512"/>
                <a:ext cx="333974" cy="1161929"/>
              </a:xfrm>
              <a:custGeom>
                <a:avLst/>
                <a:gdLst>
                  <a:gd name="connsiteX0" fmla="*/ 336832 w 1044755"/>
                  <a:gd name="connsiteY0" fmla="*/ 0 h 2300749"/>
                  <a:gd name="connsiteX1" fmla="*/ 248342 w 1044755"/>
                  <a:gd name="connsiteY1" fmla="*/ 98323 h 2300749"/>
                  <a:gd name="connsiteX2" fmla="*/ 100858 w 1044755"/>
                  <a:gd name="connsiteY2" fmla="*/ 275304 h 2300749"/>
                  <a:gd name="connsiteX3" fmla="*/ 22200 w 1044755"/>
                  <a:gd name="connsiteY3" fmla="*/ 511278 h 2300749"/>
                  <a:gd name="connsiteX4" fmla="*/ 12368 w 1044755"/>
                  <a:gd name="connsiteY4" fmla="*/ 894736 h 2300749"/>
                  <a:gd name="connsiteX5" fmla="*/ 169684 w 1044755"/>
                  <a:gd name="connsiteY5" fmla="*/ 1356852 h 2300749"/>
                  <a:gd name="connsiteX6" fmla="*/ 454819 w 1044755"/>
                  <a:gd name="connsiteY6" fmla="*/ 1799304 h 2300749"/>
                  <a:gd name="connsiteX7" fmla="*/ 848110 w 1044755"/>
                  <a:gd name="connsiteY7" fmla="*/ 2182762 h 2300749"/>
                  <a:gd name="connsiteX8" fmla="*/ 975929 w 1044755"/>
                  <a:gd name="connsiteY8" fmla="*/ 2261420 h 2300749"/>
                  <a:gd name="connsiteX9" fmla="*/ 1015258 w 1044755"/>
                  <a:gd name="connsiteY9" fmla="*/ 2281084 h 2300749"/>
                  <a:gd name="connsiteX10" fmla="*/ 1044755 w 1044755"/>
                  <a:gd name="connsiteY10" fmla="*/ 2300749 h 2300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755" h="2300749">
                    <a:moveTo>
                      <a:pt x="336832" y="0"/>
                    </a:moveTo>
                    <a:cubicBezTo>
                      <a:pt x="307335" y="32774"/>
                      <a:pt x="278617" y="66267"/>
                      <a:pt x="248342" y="98323"/>
                    </a:cubicBezTo>
                    <a:cubicBezTo>
                      <a:pt x="176910" y="173957"/>
                      <a:pt x="152631" y="180388"/>
                      <a:pt x="100858" y="275304"/>
                    </a:cubicBezTo>
                    <a:cubicBezTo>
                      <a:pt x="53041" y="362969"/>
                      <a:pt x="45916" y="416414"/>
                      <a:pt x="22200" y="511278"/>
                    </a:cubicBezTo>
                    <a:cubicBezTo>
                      <a:pt x="2823" y="675988"/>
                      <a:pt x="-11230" y="717747"/>
                      <a:pt x="12368" y="894736"/>
                    </a:cubicBezTo>
                    <a:cubicBezTo>
                      <a:pt x="39546" y="1098572"/>
                      <a:pt x="74662" y="1170609"/>
                      <a:pt x="169684" y="1356852"/>
                    </a:cubicBezTo>
                    <a:cubicBezTo>
                      <a:pt x="253901" y="1521917"/>
                      <a:pt x="332543" y="1660354"/>
                      <a:pt x="454819" y="1799304"/>
                    </a:cubicBezTo>
                    <a:cubicBezTo>
                      <a:pt x="535518" y="1891008"/>
                      <a:pt x="714780" y="2088319"/>
                      <a:pt x="848110" y="2182762"/>
                    </a:cubicBezTo>
                    <a:cubicBezTo>
                      <a:pt x="888934" y="2211679"/>
                      <a:pt x="931183" y="2239047"/>
                      <a:pt x="975929" y="2261420"/>
                    </a:cubicBezTo>
                    <a:cubicBezTo>
                      <a:pt x="989039" y="2267975"/>
                      <a:pt x="1002532" y="2273812"/>
                      <a:pt x="1015258" y="2281084"/>
                    </a:cubicBezTo>
                    <a:cubicBezTo>
                      <a:pt x="1025518" y="2286947"/>
                      <a:pt x="1044755" y="2300749"/>
                      <a:pt x="1044755" y="2300749"/>
                    </a:cubicBezTo>
                  </a:path>
                </a:pathLst>
              </a:custGeom>
              <a:noFill/>
              <a:ln w="38100">
                <a:head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フリーフォーム 29">
                <a:extLst>
                  <a:ext uri="{FF2B5EF4-FFF2-40B4-BE49-F238E27FC236}">
                    <a16:creationId xmlns:a16="http://schemas.microsoft.com/office/drawing/2014/main" id="{02DEFD54-C8F4-FD7F-9B91-DEF3247418F2}"/>
                  </a:ext>
                </a:extLst>
              </p:cNvPr>
              <p:cNvSpPr/>
              <p:nvPr/>
            </p:nvSpPr>
            <p:spPr>
              <a:xfrm rot="13712610" flipH="1" flipV="1">
                <a:off x="4380993" y="3308703"/>
                <a:ext cx="243705" cy="1451713"/>
              </a:xfrm>
              <a:custGeom>
                <a:avLst/>
                <a:gdLst>
                  <a:gd name="connsiteX0" fmla="*/ 336832 w 1044755"/>
                  <a:gd name="connsiteY0" fmla="*/ 0 h 2300749"/>
                  <a:gd name="connsiteX1" fmla="*/ 248342 w 1044755"/>
                  <a:gd name="connsiteY1" fmla="*/ 98323 h 2300749"/>
                  <a:gd name="connsiteX2" fmla="*/ 100858 w 1044755"/>
                  <a:gd name="connsiteY2" fmla="*/ 275304 h 2300749"/>
                  <a:gd name="connsiteX3" fmla="*/ 22200 w 1044755"/>
                  <a:gd name="connsiteY3" fmla="*/ 511278 h 2300749"/>
                  <a:gd name="connsiteX4" fmla="*/ 12368 w 1044755"/>
                  <a:gd name="connsiteY4" fmla="*/ 894736 h 2300749"/>
                  <a:gd name="connsiteX5" fmla="*/ 169684 w 1044755"/>
                  <a:gd name="connsiteY5" fmla="*/ 1356852 h 2300749"/>
                  <a:gd name="connsiteX6" fmla="*/ 454819 w 1044755"/>
                  <a:gd name="connsiteY6" fmla="*/ 1799304 h 2300749"/>
                  <a:gd name="connsiteX7" fmla="*/ 848110 w 1044755"/>
                  <a:gd name="connsiteY7" fmla="*/ 2182762 h 2300749"/>
                  <a:gd name="connsiteX8" fmla="*/ 975929 w 1044755"/>
                  <a:gd name="connsiteY8" fmla="*/ 2261420 h 2300749"/>
                  <a:gd name="connsiteX9" fmla="*/ 1015258 w 1044755"/>
                  <a:gd name="connsiteY9" fmla="*/ 2281084 h 2300749"/>
                  <a:gd name="connsiteX10" fmla="*/ 1044755 w 1044755"/>
                  <a:gd name="connsiteY10" fmla="*/ 2300749 h 2300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755" h="2300749">
                    <a:moveTo>
                      <a:pt x="336832" y="0"/>
                    </a:moveTo>
                    <a:cubicBezTo>
                      <a:pt x="307335" y="32774"/>
                      <a:pt x="278617" y="66267"/>
                      <a:pt x="248342" y="98323"/>
                    </a:cubicBezTo>
                    <a:cubicBezTo>
                      <a:pt x="176910" y="173957"/>
                      <a:pt x="152631" y="180388"/>
                      <a:pt x="100858" y="275304"/>
                    </a:cubicBezTo>
                    <a:cubicBezTo>
                      <a:pt x="53041" y="362969"/>
                      <a:pt x="45916" y="416414"/>
                      <a:pt x="22200" y="511278"/>
                    </a:cubicBezTo>
                    <a:cubicBezTo>
                      <a:pt x="2823" y="675988"/>
                      <a:pt x="-11230" y="717747"/>
                      <a:pt x="12368" y="894736"/>
                    </a:cubicBezTo>
                    <a:cubicBezTo>
                      <a:pt x="39546" y="1098572"/>
                      <a:pt x="74662" y="1170609"/>
                      <a:pt x="169684" y="1356852"/>
                    </a:cubicBezTo>
                    <a:cubicBezTo>
                      <a:pt x="253901" y="1521917"/>
                      <a:pt x="332543" y="1660354"/>
                      <a:pt x="454819" y="1799304"/>
                    </a:cubicBezTo>
                    <a:cubicBezTo>
                      <a:pt x="535518" y="1891008"/>
                      <a:pt x="714780" y="2088319"/>
                      <a:pt x="848110" y="2182762"/>
                    </a:cubicBezTo>
                    <a:cubicBezTo>
                      <a:pt x="888934" y="2211679"/>
                      <a:pt x="931183" y="2239047"/>
                      <a:pt x="975929" y="2261420"/>
                    </a:cubicBezTo>
                    <a:cubicBezTo>
                      <a:pt x="989039" y="2267975"/>
                      <a:pt x="1002532" y="2273812"/>
                      <a:pt x="1015258" y="2281084"/>
                    </a:cubicBezTo>
                    <a:cubicBezTo>
                      <a:pt x="1025518" y="2286947"/>
                      <a:pt x="1044755" y="2300749"/>
                      <a:pt x="1044755" y="2300749"/>
                    </a:cubicBezTo>
                  </a:path>
                </a:pathLst>
              </a:custGeom>
              <a:noFill/>
              <a:ln w="38100">
                <a:head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星 5 30">
                <a:extLst>
                  <a:ext uri="{FF2B5EF4-FFF2-40B4-BE49-F238E27FC236}">
                    <a16:creationId xmlns:a16="http://schemas.microsoft.com/office/drawing/2014/main" id="{CE4EE311-3102-DC53-9676-39E37AA1D504}"/>
                  </a:ext>
                </a:extLst>
              </p:cNvPr>
              <p:cNvSpPr/>
              <p:nvPr/>
            </p:nvSpPr>
            <p:spPr>
              <a:xfrm>
                <a:off x="3575368" y="3456996"/>
                <a:ext cx="339239" cy="30139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星 5 31">
                <a:extLst>
                  <a:ext uri="{FF2B5EF4-FFF2-40B4-BE49-F238E27FC236}">
                    <a16:creationId xmlns:a16="http://schemas.microsoft.com/office/drawing/2014/main" id="{30D2F0F9-2102-7786-22CF-D11ACE5CEBC9}"/>
                  </a:ext>
                </a:extLst>
              </p:cNvPr>
              <p:cNvSpPr/>
              <p:nvPr/>
            </p:nvSpPr>
            <p:spPr>
              <a:xfrm>
                <a:off x="4596739" y="3472516"/>
                <a:ext cx="339239" cy="30139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E2E2F619-38EA-0071-98D9-C1241555D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97005" y="4800402"/>
                <a:ext cx="465068" cy="314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円/楕円 33">
                    <a:extLst>
                      <a:ext uri="{FF2B5EF4-FFF2-40B4-BE49-F238E27FC236}">
                        <a16:creationId xmlns:a16="http://schemas.microsoft.com/office/drawing/2014/main" id="{A084AB9B-C966-5FD6-CB1D-41199778FC75}"/>
                      </a:ext>
                    </a:extLst>
                  </p:cNvPr>
                  <p:cNvSpPr/>
                  <p:nvPr/>
                </p:nvSpPr>
                <p:spPr>
                  <a:xfrm>
                    <a:off x="6340101" y="4678180"/>
                    <a:ext cx="457200" cy="461665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kumimoji="1" lang="ja-JP" altLang="en-US" sz="28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円/楕円 33">
                    <a:extLst>
                      <a:ext uri="{FF2B5EF4-FFF2-40B4-BE49-F238E27FC236}">
                        <a16:creationId xmlns:a16="http://schemas.microsoft.com/office/drawing/2014/main" id="{A084AB9B-C966-5FD6-CB1D-41199778FC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0101" y="4678180"/>
                    <a:ext cx="457200" cy="46166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 l="-51724" t="-16667" b="-53333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右矢印 34">
                <a:extLst>
                  <a:ext uri="{FF2B5EF4-FFF2-40B4-BE49-F238E27FC236}">
                    <a16:creationId xmlns:a16="http://schemas.microsoft.com/office/drawing/2014/main" id="{968D8385-A6FA-BC86-4014-3A0B728EF9EF}"/>
                  </a:ext>
                </a:extLst>
              </p:cNvPr>
              <p:cNvSpPr/>
              <p:nvPr/>
            </p:nvSpPr>
            <p:spPr>
              <a:xfrm rot="21429835" flipV="1">
                <a:off x="4626369" y="4926079"/>
                <a:ext cx="1708284" cy="85913"/>
              </a:xfrm>
              <a:prstGeom prst="rightArrow">
                <a:avLst>
                  <a:gd name="adj1" fmla="val 50000"/>
                  <a:gd name="adj2" fmla="val 195084"/>
                </a:avLst>
              </a:prstGeom>
              <a:solidFill>
                <a:srgbClr val="00B050"/>
              </a:solidFill>
              <a:ln cap="rnd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057288"/>
                          <a:gd name="connsiteY0" fmla="*/ 31456 h 125824"/>
                          <a:gd name="connsiteX1" fmla="*/ 640179 w 2057288"/>
                          <a:gd name="connsiteY1" fmla="*/ 31456 h 125824"/>
                          <a:gd name="connsiteX2" fmla="*/ 1262239 w 2057288"/>
                          <a:gd name="connsiteY2" fmla="*/ 31456 h 125824"/>
                          <a:gd name="connsiteX3" fmla="*/ 1811826 w 2057288"/>
                          <a:gd name="connsiteY3" fmla="*/ 31456 h 125824"/>
                          <a:gd name="connsiteX4" fmla="*/ 1811826 w 2057288"/>
                          <a:gd name="connsiteY4" fmla="*/ 0 h 125824"/>
                          <a:gd name="connsiteX5" fmla="*/ 2057288 w 2057288"/>
                          <a:gd name="connsiteY5" fmla="*/ 62912 h 125824"/>
                          <a:gd name="connsiteX6" fmla="*/ 1811826 w 2057288"/>
                          <a:gd name="connsiteY6" fmla="*/ 125824 h 125824"/>
                          <a:gd name="connsiteX7" fmla="*/ 1811826 w 2057288"/>
                          <a:gd name="connsiteY7" fmla="*/ 94368 h 125824"/>
                          <a:gd name="connsiteX8" fmla="*/ 1262239 w 2057288"/>
                          <a:gd name="connsiteY8" fmla="*/ 94368 h 125824"/>
                          <a:gd name="connsiteX9" fmla="*/ 712652 w 2057288"/>
                          <a:gd name="connsiteY9" fmla="*/ 94368 h 125824"/>
                          <a:gd name="connsiteX10" fmla="*/ 0 w 2057288"/>
                          <a:gd name="connsiteY10" fmla="*/ 94368 h 125824"/>
                          <a:gd name="connsiteX11" fmla="*/ 0 w 2057288"/>
                          <a:gd name="connsiteY11" fmla="*/ 31456 h 125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057288" h="125824" fill="none" extrusionOk="0">
                            <a:moveTo>
                              <a:pt x="0" y="31456"/>
                            </a:moveTo>
                            <a:cubicBezTo>
                              <a:pt x="310041" y="34344"/>
                              <a:pt x="477830" y="24153"/>
                              <a:pt x="640179" y="31456"/>
                            </a:cubicBezTo>
                            <a:cubicBezTo>
                              <a:pt x="802528" y="38759"/>
                              <a:pt x="1080863" y="43632"/>
                              <a:pt x="1262239" y="31456"/>
                            </a:cubicBezTo>
                            <a:cubicBezTo>
                              <a:pt x="1443615" y="19280"/>
                              <a:pt x="1561581" y="16794"/>
                              <a:pt x="1811826" y="31456"/>
                            </a:cubicBezTo>
                            <a:cubicBezTo>
                              <a:pt x="1810560" y="17672"/>
                              <a:pt x="1810307" y="15279"/>
                              <a:pt x="1811826" y="0"/>
                            </a:cubicBezTo>
                            <a:cubicBezTo>
                              <a:pt x="1924350" y="25704"/>
                              <a:pt x="1974734" y="31041"/>
                              <a:pt x="2057288" y="62912"/>
                            </a:cubicBezTo>
                            <a:cubicBezTo>
                              <a:pt x="1933979" y="84898"/>
                              <a:pt x="1895242" y="111594"/>
                              <a:pt x="1811826" y="125824"/>
                            </a:cubicBezTo>
                            <a:cubicBezTo>
                              <a:pt x="1811651" y="116626"/>
                              <a:pt x="1812686" y="105016"/>
                              <a:pt x="1811826" y="94368"/>
                            </a:cubicBezTo>
                            <a:cubicBezTo>
                              <a:pt x="1576148" y="112545"/>
                              <a:pt x="1507274" y="118088"/>
                              <a:pt x="1262239" y="94368"/>
                            </a:cubicBezTo>
                            <a:cubicBezTo>
                              <a:pt x="1017204" y="70648"/>
                              <a:pt x="855414" y="101204"/>
                              <a:pt x="712652" y="94368"/>
                            </a:cubicBezTo>
                            <a:cubicBezTo>
                              <a:pt x="569890" y="87532"/>
                              <a:pt x="144901" y="67000"/>
                              <a:pt x="0" y="94368"/>
                            </a:cubicBezTo>
                            <a:cubicBezTo>
                              <a:pt x="-3050" y="81214"/>
                              <a:pt x="1238" y="55829"/>
                              <a:pt x="0" y="31456"/>
                            </a:cubicBezTo>
                            <a:close/>
                          </a:path>
                          <a:path w="2057288" h="125824" stroke="0" extrusionOk="0">
                            <a:moveTo>
                              <a:pt x="0" y="31456"/>
                            </a:moveTo>
                            <a:cubicBezTo>
                              <a:pt x="229338" y="17246"/>
                              <a:pt x="349498" y="29077"/>
                              <a:pt x="585824" y="31456"/>
                            </a:cubicBezTo>
                            <a:cubicBezTo>
                              <a:pt x="822150" y="33835"/>
                              <a:pt x="965018" y="17846"/>
                              <a:pt x="1135411" y="31456"/>
                            </a:cubicBezTo>
                            <a:cubicBezTo>
                              <a:pt x="1305804" y="45066"/>
                              <a:pt x="1521972" y="31171"/>
                              <a:pt x="1811826" y="31456"/>
                            </a:cubicBezTo>
                            <a:cubicBezTo>
                              <a:pt x="1811317" y="20300"/>
                              <a:pt x="1811453" y="7550"/>
                              <a:pt x="1811826" y="0"/>
                            </a:cubicBezTo>
                            <a:cubicBezTo>
                              <a:pt x="1893236" y="27542"/>
                              <a:pt x="1965697" y="43442"/>
                              <a:pt x="2057288" y="62912"/>
                            </a:cubicBezTo>
                            <a:cubicBezTo>
                              <a:pt x="1968628" y="87052"/>
                              <a:pt x="1884693" y="116423"/>
                              <a:pt x="1811826" y="125824"/>
                            </a:cubicBezTo>
                            <a:cubicBezTo>
                              <a:pt x="1811705" y="118368"/>
                              <a:pt x="1812825" y="103697"/>
                              <a:pt x="1811826" y="94368"/>
                            </a:cubicBezTo>
                            <a:cubicBezTo>
                              <a:pt x="1613828" y="109141"/>
                              <a:pt x="1526887" y="110457"/>
                              <a:pt x="1244121" y="94368"/>
                            </a:cubicBezTo>
                            <a:cubicBezTo>
                              <a:pt x="961355" y="78279"/>
                              <a:pt x="923376" y="102396"/>
                              <a:pt x="640179" y="94368"/>
                            </a:cubicBezTo>
                            <a:cubicBezTo>
                              <a:pt x="356982" y="86340"/>
                              <a:pt x="217277" y="123917"/>
                              <a:pt x="0" y="94368"/>
                            </a:cubicBezTo>
                            <a:cubicBezTo>
                              <a:pt x="2750" y="74363"/>
                              <a:pt x="-3103" y="54109"/>
                              <a:pt x="0" y="3145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フリーフォーム 35">
                <a:extLst>
                  <a:ext uri="{FF2B5EF4-FFF2-40B4-BE49-F238E27FC236}">
                    <a16:creationId xmlns:a16="http://schemas.microsoft.com/office/drawing/2014/main" id="{AED130ED-D17C-0959-D0A1-215852ED68B0}"/>
                  </a:ext>
                </a:extLst>
              </p:cNvPr>
              <p:cNvSpPr/>
              <p:nvPr/>
            </p:nvSpPr>
            <p:spPr>
              <a:xfrm rot="765094" flipV="1">
                <a:off x="3833011" y="5386415"/>
                <a:ext cx="285042" cy="1439290"/>
              </a:xfrm>
              <a:custGeom>
                <a:avLst/>
                <a:gdLst>
                  <a:gd name="connsiteX0" fmla="*/ 336832 w 1044755"/>
                  <a:gd name="connsiteY0" fmla="*/ 0 h 2300749"/>
                  <a:gd name="connsiteX1" fmla="*/ 248342 w 1044755"/>
                  <a:gd name="connsiteY1" fmla="*/ 98323 h 2300749"/>
                  <a:gd name="connsiteX2" fmla="*/ 100858 w 1044755"/>
                  <a:gd name="connsiteY2" fmla="*/ 275304 h 2300749"/>
                  <a:gd name="connsiteX3" fmla="*/ 22200 w 1044755"/>
                  <a:gd name="connsiteY3" fmla="*/ 511278 h 2300749"/>
                  <a:gd name="connsiteX4" fmla="*/ 12368 w 1044755"/>
                  <a:gd name="connsiteY4" fmla="*/ 894736 h 2300749"/>
                  <a:gd name="connsiteX5" fmla="*/ 169684 w 1044755"/>
                  <a:gd name="connsiteY5" fmla="*/ 1356852 h 2300749"/>
                  <a:gd name="connsiteX6" fmla="*/ 454819 w 1044755"/>
                  <a:gd name="connsiteY6" fmla="*/ 1799304 h 2300749"/>
                  <a:gd name="connsiteX7" fmla="*/ 848110 w 1044755"/>
                  <a:gd name="connsiteY7" fmla="*/ 2182762 h 2300749"/>
                  <a:gd name="connsiteX8" fmla="*/ 975929 w 1044755"/>
                  <a:gd name="connsiteY8" fmla="*/ 2261420 h 2300749"/>
                  <a:gd name="connsiteX9" fmla="*/ 1015258 w 1044755"/>
                  <a:gd name="connsiteY9" fmla="*/ 2281084 h 2300749"/>
                  <a:gd name="connsiteX10" fmla="*/ 1044755 w 1044755"/>
                  <a:gd name="connsiteY10" fmla="*/ 2300749 h 2300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755" h="2300749">
                    <a:moveTo>
                      <a:pt x="336832" y="0"/>
                    </a:moveTo>
                    <a:cubicBezTo>
                      <a:pt x="307335" y="32774"/>
                      <a:pt x="278617" y="66267"/>
                      <a:pt x="248342" y="98323"/>
                    </a:cubicBezTo>
                    <a:cubicBezTo>
                      <a:pt x="176910" y="173957"/>
                      <a:pt x="152631" y="180388"/>
                      <a:pt x="100858" y="275304"/>
                    </a:cubicBezTo>
                    <a:cubicBezTo>
                      <a:pt x="53041" y="362969"/>
                      <a:pt x="45916" y="416414"/>
                      <a:pt x="22200" y="511278"/>
                    </a:cubicBezTo>
                    <a:cubicBezTo>
                      <a:pt x="2823" y="675988"/>
                      <a:pt x="-11230" y="717747"/>
                      <a:pt x="12368" y="894736"/>
                    </a:cubicBezTo>
                    <a:cubicBezTo>
                      <a:pt x="39546" y="1098572"/>
                      <a:pt x="74662" y="1170609"/>
                      <a:pt x="169684" y="1356852"/>
                    </a:cubicBezTo>
                    <a:cubicBezTo>
                      <a:pt x="253901" y="1521917"/>
                      <a:pt x="332543" y="1660354"/>
                      <a:pt x="454819" y="1799304"/>
                    </a:cubicBezTo>
                    <a:cubicBezTo>
                      <a:pt x="535518" y="1891008"/>
                      <a:pt x="714780" y="2088319"/>
                      <a:pt x="848110" y="2182762"/>
                    </a:cubicBezTo>
                    <a:cubicBezTo>
                      <a:pt x="888934" y="2211679"/>
                      <a:pt x="931183" y="2239047"/>
                      <a:pt x="975929" y="2261420"/>
                    </a:cubicBezTo>
                    <a:cubicBezTo>
                      <a:pt x="989039" y="2267975"/>
                      <a:pt x="1002532" y="2273812"/>
                      <a:pt x="1015258" y="2281084"/>
                    </a:cubicBezTo>
                    <a:cubicBezTo>
                      <a:pt x="1025518" y="2286947"/>
                      <a:pt x="1044755" y="2300749"/>
                      <a:pt x="1044755" y="2300749"/>
                    </a:cubicBezTo>
                  </a:path>
                </a:pathLst>
              </a:custGeom>
              <a:noFill/>
              <a:ln w="38100">
                <a:head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星 5 36">
                <a:extLst>
                  <a:ext uri="{FF2B5EF4-FFF2-40B4-BE49-F238E27FC236}">
                    <a16:creationId xmlns:a16="http://schemas.microsoft.com/office/drawing/2014/main" id="{E324EF17-50C1-ABE2-7F7D-AD0F7773648E}"/>
                  </a:ext>
                </a:extLst>
              </p:cNvPr>
              <p:cNvSpPr/>
              <p:nvPr/>
            </p:nvSpPr>
            <p:spPr>
              <a:xfrm>
                <a:off x="3564454" y="6408507"/>
                <a:ext cx="339239" cy="30139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7E52F322-9781-2A5A-6534-94AE9198FB9E}"/>
                    </a:ext>
                  </a:extLst>
                </p:cNvPr>
                <p:cNvSpPr/>
                <p:nvPr/>
              </p:nvSpPr>
              <p:spPr>
                <a:xfrm>
                  <a:off x="1760256" y="5862736"/>
                  <a:ext cx="415636" cy="419696"/>
                </a:xfrm>
                <a:prstGeom prst="ellipse">
                  <a:avLst/>
                </a:prstGeom>
                <a:solidFill>
                  <a:srgbClr val="0432FF"/>
                </a:solidFill>
                <a:ln>
                  <a:solidFill>
                    <a:srgbClr val="0432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7E52F322-9781-2A5A-6534-94AE9198FB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0256" y="5862736"/>
                  <a:ext cx="415636" cy="419696"/>
                </a:xfrm>
                <a:prstGeom prst="ellipse">
                  <a:avLst/>
                </a:prstGeom>
                <a:blipFill>
                  <a:blip r:embed="rId14"/>
                  <a:stretch>
                    <a:fillRect l="-34286" t="-2778" b="-36111"/>
                  </a:stretch>
                </a:blipFill>
                <a:ln>
                  <a:solidFill>
                    <a:srgbClr val="0432FF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8BA5C87-E09A-13EA-F92D-AFF9F1588FB3}"/>
                </a:ext>
              </a:extLst>
            </p:cNvPr>
            <p:cNvSpPr txBox="1"/>
            <p:nvPr/>
          </p:nvSpPr>
          <p:spPr>
            <a:xfrm>
              <a:off x="1969606" y="5581101"/>
              <a:ext cx="169195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CDH (TOF counter)</a:t>
              </a:r>
              <a:endParaRPr kumimoji="1" lang="ja-JP" altLang="en-US" sz="16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48B2561-1223-235C-03C7-06333B70FCE8}"/>
                </a:ext>
              </a:extLst>
            </p:cNvPr>
            <p:cNvSpPr txBox="1"/>
            <p:nvPr/>
          </p:nvSpPr>
          <p:spPr>
            <a:xfrm>
              <a:off x="1988935" y="5172242"/>
              <a:ext cx="12846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CDC (Tracker)</a:t>
              </a:r>
              <a:endParaRPr kumimoji="1" lang="ja-JP" altLang="en-US" sz="16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423522D-4B69-2975-FECC-DB94AB696C2F}"/>
                </a:ext>
              </a:extLst>
            </p:cNvPr>
            <p:cNvSpPr txBox="1"/>
            <p:nvPr/>
          </p:nvSpPr>
          <p:spPr>
            <a:xfrm>
              <a:off x="2778113" y="5839388"/>
              <a:ext cx="87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Solenoid</a:t>
              </a:r>
              <a:endParaRPr kumimoji="1" lang="ja-JP" altLang="en-US" sz="16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480AB74-EFA0-BAA4-CE04-8283064A9152}"/>
                </a:ext>
              </a:extLst>
            </p:cNvPr>
            <p:cNvSpPr txBox="1"/>
            <p:nvPr/>
          </p:nvSpPr>
          <p:spPr>
            <a:xfrm>
              <a:off x="1062453" y="4848449"/>
              <a:ext cx="102522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aseline="30000" dirty="0"/>
                <a:t>3</a:t>
              </a:r>
              <a:r>
                <a:rPr kumimoji="1" lang="en-US" altLang="ja-JP" sz="1600" dirty="0"/>
                <a:t>He-target</a:t>
              </a:r>
              <a:endParaRPr kumimoji="1" lang="ja-JP" altLang="en-US" sz="1600"/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F9DC6CF2-1C80-B56C-827E-1307959422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6401" y="4686399"/>
              <a:ext cx="633042" cy="2245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48343B59-5BED-E04C-8DB2-3AD79F2573B2}"/>
                    </a:ext>
                  </a:extLst>
                </p:cNvPr>
                <p:cNvSpPr/>
                <p:nvPr/>
              </p:nvSpPr>
              <p:spPr>
                <a:xfrm>
                  <a:off x="2151627" y="4575014"/>
                  <a:ext cx="958019" cy="356855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48343B59-5BED-E04C-8DB2-3AD79F257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627" y="4575014"/>
                  <a:ext cx="958019" cy="356855"/>
                </a:xfrm>
                <a:prstGeom prst="ellipse">
                  <a:avLst/>
                </a:prstGeom>
                <a:blipFill>
                  <a:blip r:embed="rId15"/>
                  <a:stretch>
                    <a:fillRect l="-12821" t="-6452" b="-3548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0B07E5C-D6D5-D1AC-B757-5C9185E8FB7D}"/>
                </a:ext>
              </a:extLst>
            </p:cNvPr>
            <p:cNvSpPr txBox="1"/>
            <p:nvPr/>
          </p:nvSpPr>
          <p:spPr>
            <a:xfrm>
              <a:off x="3731766" y="4543181"/>
              <a:ext cx="867370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missing</a:t>
              </a:r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C4ECE5E1-B545-FFDF-5F7A-CCB0815C14A8}"/>
                    </a:ext>
                  </a:extLst>
                </p:cNvPr>
                <p:cNvSpPr txBox="1"/>
                <p:nvPr/>
              </p:nvSpPr>
              <p:spPr>
                <a:xfrm>
                  <a:off x="156109" y="4195377"/>
                  <a:ext cx="711521" cy="2797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dirty="0"/>
                    <a:t>1 GeV/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kumimoji="1" lang="ja-JP" altLang="en-US" sz="160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C4ECE5E1-B545-FFDF-5F7A-CCB0815C14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109" y="4195377"/>
                  <a:ext cx="711521" cy="279797"/>
                </a:xfrm>
                <a:prstGeom prst="rect">
                  <a:avLst/>
                </a:prstGeom>
                <a:blipFill>
                  <a:blip r:embed="rId16"/>
                  <a:stretch>
                    <a:fillRect l="-3509" t="-8696" r="-22807" b="-4782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図 8" descr="グラフ, ヒスト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707C7DA-84AC-9203-5B74-71407721D7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061" y="2667698"/>
            <a:ext cx="3387943" cy="3294941"/>
          </a:xfrm>
          <a:prstGeom prst="rect">
            <a:avLst/>
          </a:prstGeom>
        </p:spPr>
      </p:pic>
      <p:pic>
        <p:nvPicPr>
          <p:cNvPr id="10" name="図 9" descr="モニター, 顔, テーブル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D3159CC-5182-7058-68A9-CF1BB12ABC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661" y="3375211"/>
            <a:ext cx="685800" cy="358181"/>
          </a:xfrm>
          <a:prstGeom prst="rect">
            <a:avLst/>
          </a:prstGeom>
        </p:spPr>
      </p:pic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BA125EDE-C477-1A4A-02E1-2C19D5352AF4}"/>
              </a:ext>
            </a:extLst>
          </p:cNvPr>
          <p:cNvGrpSpPr/>
          <p:nvPr/>
        </p:nvGrpSpPr>
        <p:grpSpPr>
          <a:xfrm>
            <a:off x="345189" y="2590460"/>
            <a:ext cx="4063661" cy="3382514"/>
            <a:chOff x="2815757" y="3173014"/>
            <a:chExt cx="3694237" cy="3075013"/>
          </a:xfrm>
        </p:grpSpPr>
        <p:pic>
          <p:nvPicPr>
            <p:cNvPr id="8" name="図 7" descr="グラフ, 散布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88919AC8-C8D0-EB43-A309-F67FE41F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5757" y="3173014"/>
              <a:ext cx="3694237" cy="3075013"/>
            </a:xfrm>
            <a:prstGeom prst="rect">
              <a:avLst/>
            </a:prstGeom>
          </p:spPr>
        </p:pic>
        <p:sp>
          <p:nvSpPr>
            <p:cNvPr id="49" name="角丸四角形 48">
              <a:extLst>
                <a:ext uri="{FF2B5EF4-FFF2-40B4-BE49-F238E27FC236}">
                  <a16:creationId xmlns:a16="http://schemas.microsoft.com/office/drawing/2014/main" id="{F0BE83C4-E4E8-BA95-FAEB-34F4309DC91C}"/>
                </a:ext>
              </a:extLst>
            </p:cNvPr>
            <p:cNvSpPr/>
            <p:nvPr/>
          </p:nvSpPr>
          <p:spPr>
            <a:xfrm>
              <a:off x="3465906" y="4690626"/>
              <a:ext cx="2854321" cy="586342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右矢印 51">
              <a:extLst>
                <a:ext uri="{FF2B5EF4-FFF2-40B4-BE49-F238E27FC236}">
                  <a16:creationId xmlns:a16="http://schemas.microsoft.com/office/drawing/2014/main" id="{B5894B56-1043-F8E1-59A4-673DAF549C16}"/>
                </a:ext>
              </a:extLst>
            </p:cNvPr>
            <p:cNvSpPr/>
            <p:nvPr/>
          </p:nvSpPr>
          <p:spPr>
            <a:xfrm rot="10800000">
              <a:off x="3607251" y="4089436"/>
              <a:ext cx="807034" cy="484632"/>
            </a:xfrm>
            <a:prstGeom prst="rightArrow">
              <a:avLst/>
            </a:pr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0EDD71A3-B197-688F-13F2-6FAE09EBBBB3}"/>
                </a:ext>
              </a:extLst>
            </p:cNvPr>
            <p:cNvSpPr txBox="1"/>
            <p:nvPr/>
          </p:nvSpPr>
          <p:spPr>
            <a:xfrm>
              <a:off x="3660554" y="4147086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Bound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右矢印 53">
              <a:extLst>
                <a:ext uri="{FF2B5EF4-FFF2-40B4-BE49-F238E27FC236}">
                  <a16:creationId xmlns:a16="http://schemas.microsoft.com/office/drawing/2014/main" id="{30F5E552-BE4C-BC08-6D1F-18E75303DA27}"/>
                </a:ext>
              </a:extLst>
            </p:cNvPr>
            <p:cNvSpPr/>
            <p:nvPr/>
          </p:nvSpPr>
          <p:spPr>
            <a:xfrm>
              <a:off x="4582885" y="4093176"/>
              <a:ext cx="1053571" cy="484632"/>
            </a:xfrm>
            <a:prstGeom prst="rightArrow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F3DC766A-F985-F97B-D037-998819FF04D7}"/>
                </a:ext>
              </a:extLst>
            </p:cNvPr>
            <p:cNvSpPr txBox="1"/>
            <p:nvPr/>
          </p:nvSpPr>
          <p:spPr>
            <a:xfrm>
              <a:off x="4535618" y="4161195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Unbound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6" name="図 55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AC86FE7-FCA0-223B-7DAD-4D3E0E6BBD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0" y="2224436"/>
            <a:ext cx="1971914" cy="391712"/>
          </a:xfrm>
          <a:prstGeom prst="rect">
            <a:avLst/>
          </a:prstGeom>
        </p:spPr>
      </p:pic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28429141-107A-7062-A380-A5A5333726ED}"/>
              </a:ext>
            </a:extLst>
          </p:cNvPr>
          <p:cNvCxnSpPr>
            <a:cxnSpLocks/>
          </p:cNvCxnSpPr>
          <p:nvPr/>
        </p:nvCxnSpPr>
        <p:spPr>
          <a:xfrm>
            <a:off x="4288893" y="4601685"/>
            <a:ext cx="65316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A9EBF49-6EA4-F3F7-E957-310BEA9A7A39}"/>
              </a:ext>
            </a:extLst>
          </p:cNvPr>
          <p:cNvSpPr txBox="1"/>
          <p:nvPr/>
        </p:nvSpPr>
        <p:spPr>
          <a:xfrm>
            <a:off x="8320431" y="4098643"/>
            <a:ext cx="356219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Large B.E ~40 MeV</a:t>
            </a:r>
          </a:p>
          <a:p>
            <a:endParaRPr kumimoji="1" lang="en-US" altLang="ja-JP" sz="1000" b="1" dirty="0"/>
          </a:p>
          <a:p>
            <a:r>
              <a:rPr kumimoji="1" lang="en-US" altLang="ja-JP" sz="2400" b="1" dirty="0"/>
              <a:t>Decay width ~ 100 MeV</a:t>
            </a:r>
            <a:endParaRPr kumimoji="1" lang="ja-JP" altLang="en-US" sz="2400" b="1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347D80B-4504-F39B-385A-A057EEDC2128}"/>
              </a:ext>
            </a:extLst>
          </p:cNvPr>
          <p:cNvSpPr txBox="1"/>
          <p:nvPr/>
        </p:nvSpPr>
        <p:spPr>
          <a:xfrm>
            <a:off x="0" y="6050182"/>
            <a:ext cx="12272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altLang="ja-JP" sz="2400">
                <a:solidFill>
                  <a:srgbClr val="C00000"/>
                </a:solidFill>
              </a:rPr>
              <a:t>They could clearly separate signal from background with data of wide kinematical region.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タイトル 1">
                <a:extLst>
                  <a:ext uri="{FF2B5EF4-FFF2-40B4-BE49-F238E27FC236}">
                    <a16:creationId xmlns:a16="http://schemas.microsoft.com/office/drawing/2014/main" id="{1B181190-710A-CFA2-EE3D-71D008BABD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150019"/>
                <a:ext cx="10820400" cy="77787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ja-JP" sz="3600" u="sng" dirty="0"/>
                  <a:t>J-PARC E15: Search for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600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600" i="1" u="sng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3600" i="1" u="sng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sz="3600" i="1" u="sng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altLang="ja-JP" sz="3600" u="sng" dirty="0"/>
                  <a:t>” </a:t>
                </a:r>
                <a:endParaRPr lang="ja-JP" altLang="en-US" sz="3600" u="sng"/>
              </a:p>
            </p:txBody>
          </p:sp>
        </mc:Choice>
        <mc:Fallback xmlns="">
          <p:sp>
            <p:nvSpPr>
              <p:cNvPr id="68" name="タイトル 1">
                <a:extLst>
                  <a:ext uri="{FF2B5EF4-FFF2-40B4-BE49-F238E27FC236}">
                    <a16:creationId xmlns:a16="http://schemas.microsoft.com/office/drawing/2014/main" id="{1B181190-710A-CFA2-EE3D-71D008BAB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50019"/>
                <a:ext cx="10820400" cy="777875"/>
              </a:xfrm>
              <a:prstGeom prst="rect">
                <a:avLst/>
              </a:prstGeom>
              <a:blipFill>
                <a:blip r:embed="rId21"/>
                <a:stretch>
                  <a:fillRect l="-1758" t="-6557" b="-180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404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DC9D25C-D7B5-F182-1B6E-5DA07CEB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4327-34A3-0345-AD02-13895ED86165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CA8F546-843E-A6CB-89EA-C2635F58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RARiS </a:t>
            </a:r>
            <a:r>
              <a:rPr lang="ja-JP" altLang="en-US"/>
              <a:t>研究会 </a:t>
            </a:r>
            <a:r>
              <a:rPr lang="en-US" altLang="ja-JP"/>
              <a:t>2025, 2025.11.25, </a:t>
            </a:r>
            <a:r>
              <a:rPr lang="en-US"/>
              <a:t>Yuto Kimura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3CD1FE-1B7B-D12E-B082-33D22BB9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75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6A524-53FD-2C46-48FA-4131E1A1B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99FEA2E3-5D96-F124-D7F2-4C8B01CFC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2835" y="2073838"/>
            <a:ext cx="3639272" cy="348876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5409EE7-39DE-C9F2-3736-FEC4BB064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1469" y="2059422"/>
            <a:ext cx="3639272" cy="3488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3383F6DA-B822-21E6-C900-6FDEEFF7E6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0999" y="150019"/>
                <a:ext cx="5713391" cy="7778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4200" u="sng" dirty="0"/>
                  <a:t>J-PARC E80: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4200" i="1" u="sng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4200" b="0" i="1" u="sng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4200" b="0" i="1" u="sng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4200" b="0" i="1" u="sng" smtClean="0">
                        <a:latin typeface="Cambria Math" panose="02040503050406030204" pitchFamily="18" charset="0"/>
                      </a:rPr>
                      <m:t>𝑝𝑝𝑛</m:t>
                    </m:r>
                  </m:oMath>
                </a14:m>
                <a:r>
                  <a:rPr kumimoji="1" lang="en-US" altLang="ja-JP" sz="4200" u="sng" dirty="0"/>
                  <a:t>”</a:t>
                </a:r>
                <a:endParaRPr kumimoji="1" lang="ja-JP" altLang="en-US" sz="3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AF5E0660-0620-1992-0348-BB9114D4C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0999" y="150019"/>
                <a:ext cx="5713391" cy="777875"/>
              </a:xfrm>
              <a:blipFill>
                <a:blip r:embed="rId4"/>
                <a:stretch>
                  <a:fillRect l="-3761" t="-18033" b="-31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7365DD-C37B-D778-C70B-DD648430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713-CBFC-4744-8EA9-8B83E17191DC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EB7E54-07D5-C0E5-E0AF-324E93536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1A865B-E16B-4563-31BA-228D7867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620860E-FC08-2F72-79E2-7DFCE8BF68E1}"/>
                  </a:ext>
                </a:extLst>
              </p:cNvPr>
              <p:cNvSpPr txBox="1"/>
              <p:nvPr/>
            </p:nvSpPr>
            <p:spPr>
              <a:xfrm>
                <a:off x="380999" y="845219"/>
                <a:ext cx="7641836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600" dirty="0"/>
                  <a:t>Motivation:</a:t>
                </a:r>
              </a:p>
              <a:p>
                <a:pPr marL="914400" lvl="1" indent="-457200">
                  <a:buFont typeface="Wingdings" pitchFamily="2" charset="2"/>
                  <a:buChar char="ü"/>
                </a:pPr>
                <a:r>
                  <a:rPr kumimoji="1" lang="en-US" altLang="ja-JP" sz="2600" dirty="0"/>
                  <a:t>Confirmation of </a:t>
                </a:r>
                <a:r>
                  <a:rPr kumimoji="1" lang="en-US" altLang="ja-JP" sz="2600" b="1" dirty="0">
                    <a:solidFill>
                      <a:schemeClr val="accent5"/>
                    </a:solidFill>
                  </a:rPr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6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6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kumimoji="1" lang="en-US" altLang="ja-JP" sz="26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26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𝒑𝒑𝒏</m:t>
                    </m:r>
                  </m:oMath>
                </a14:m>
                <a:r>
                  <a:rPr kumimoji="1" lang="en-US" altLang="ja-JP" sz="2600" b="1" dirty="0">
                    <a:solidFill>
                      <a:schemeClr val="accent5"/>
                    </a:solidFill>
                  </a:rPr>
                  <a:t>”</a:t>
                </a:r>
                <a:r>
                  <a:rPr kumimoji="1" lang="en-US" altLang="ja-JP" sz="2600" dirty="0"/>
                  <a:t> (It should exist.)</a:t>
                </a:r>
                <a:br>
                  <a:rPr kumimoji="1" lang="en-US" altLang="ja-JP" sz="2600" dirty="0"/>
                </a:br>
                <a:r>
                  <a:rPr kumimoji="1" lang="en-US" altLang="ja-JP" sz="2600" dirty="0"/>
                  <a:t>as a first step of the systematic investigation</a:t>
                </a: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620860E-FC08-2F72-79E2-7DFCE8BF6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845219"/>
                <a:ext cx="7641836" cy="1292662"/>
              </a:xfrm>
              <a:prstGeom prst="rect">
                <a:avLst/>
              </a:prstGeom>
              <a:blipFill>
                <a:blip r:embed="rId5"/>
                <a:stretch>
                  <a:fillRect l="-1327" t="-3883" r="-498" b="-106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AA9AE2-8F50-0C0F-DB66-C88A9E8DD5DD}"/>
              </a:ext>
            </a:extLst>
          </p:cNvPr>
          <p:cNvSpPr txBox="1"/>
          <p:nvPr/>
        </p:nvSpPr>
        <p:spPr>
          <a:xfrm>
            <a:off x="3675779" y="2342745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B.E.</a:t>
            </a:r>
            <a:endParaRPr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4C45C49-B473-98AA-DFC6-15E7A6E90D92}"/>
              </a:ext>
            </a:extLst>
          </p:cNvPr>
          <p:cNvSpPr txBox="1"/>
          <p:nvPr/>
        </p:nvSpPr>
        <p:spPr>
          <a:xfrm>
            <a:off x="7857087" y="2311967"/>
            <a:ext cx="3850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600" dirty="0">
                <a:latin typeface="Symbol" panose="05050102010706020507" pitchFamily="18" charset="2"/>
              </a:rPr>
              <a:t>G</a:t>
            </a:r>
            <a:endParaRPr lang="ja-JP" altLang="en-US" sz="2600">
              <a:latin typeface="Symbol" panose="05050102010706020507" pitchFamily="18" charset="2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DA9723-917C-6A11-85E0-4D8AAD151FB3}"/>
              </a:ext>
            </a:extLst>
          </p:cNvPr>
          <p:cNvSpPr txBox="1"/>
          <p:nvPr/>
        </p:nvSpPr>
        <p:spPr>
          <a:xfrm>
            <a:off x="8555325" y="3418708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(without multi-N absorption)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743D34C-3102-DEDB-F5CE-8B4866D7D6DD}"/>
              </a:ext>
            </a:extLst>
          </p:cNvPr>
          <p:cNvSpPr txBox="1"/>
          <p:nvPr/>
        </p:nvSpPr>
        <p:spPr>
          <a:xfrm>
            <a:off x="9441180" y="494642"/>
            <a:ext cx="2440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AY: PRC65(2002)044005, </a:t>
            </a:r>
            <a:br>
              <a:rPr lang="en-US" altLang="ja-JP" sz="1200" dirty="0"/>
            </a:br>
            <a:r>
              <a:rPr lang="en-US" altLang="ja-JP" sz="1200" dirty="0"/>
              <a:t>       PLB535(2002)70.</a:t>
            </a:r>
          </a:p>
          <a:p>
            <a:r>
              <a:rPr lang="en-US" altLang="ja-JP" sz="1200" dirty="0"/>
              <a:t>WG: PRC79(2009)014001.</a:t>
            </a:r>
          </a:p>
          <a:p>
            <a:r>
              <a:rPr lang="en-US" altLang="ja-JP" sz="1200" dirty="0"/>
              <a:t>BGL: PLB712(2012)132.</a:t>
            </a:r>
          </a:p>
          <a:p>
            <a:r>
              <a:rPr lang="en-US" altLang="ja-JP" sz="1200" dirty="0"/>
              <a:t>OHHMH: PRC95(2017)065202.</a:t>
            </a:r>
          </a:p>
          <a:p>
            <a:r>
              <a:rPr kumimoji="1" lang="en-US" altLang="ja-JP" sz="1200" dirty="0"/>
              <a:t>Kanada: EPJA57(2021)185.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75C7E61-9077-0C07-9E68-0701C2DFBA21}"/>
              </a:ext>
            </a:extLst>
          </p:cNvPr>
          <p:cNvSpPr txBox="1"/>
          <p:nvPr/>
        </p:nvSpPr>
        <p:spPr>
          <a:xfrm>
            <a:off x="898096" y="5585355"/>
            <a:ext cx="1039258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600" b="1" dirty="0">
                <a:solidFill>
                  <a:schemeClr val="accent5"/>
                </a:solidFill>
              </a:rPr>
              <a:t>Systematic measurement will provide more conclusive evidence</a:t>
            </a:r>
            <a:br>
              <a:rPr kumimoji="1" lang="en-US" altLang="ja-JP" sz="2600" b="1" dirty="0">
                <a:solidFill>
                  <a:schemeClr val="accent5"/>
                </a:solidFill>
              </a:rPr>
            </a:br>
            <a:r>
              <a:rPr kumimoji="1" lang="en-US" altLang="ja-JP" sz="2600" b="1" dirty="0">
                <a:solidFill>
                  <a:schemeClr val="accent5"/>
                </a:solidFill>
              </a:rPr>
              <a:t>toward the general (heavier) kaonic nuclei.</a:t>
            </a:r>
            <a:endParaRPr kumimoji="1" lang="ja-JP" altLang="en-US" sz="2600" b="1">
              <a:solidFill>
                <a:schemeClr val="accent5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6EB39E9-0E41-AC3D-B371-D698A6E86D88}"/>
              </a:ext>
            </a:extLst>
          </p:cNvPr>
          <p:cNvSpPr txBox="1"/>
          <p:nvPr/>
        </p:nvSpPr>
        <p:spPr>
          <a:xfrm>
            <a:off x="5714443" y="2360718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The larger nuclei,</a:t>
            </a:r>
            <a:br>
              <a:rPr kumimoji="1" lang="en-US" altLang="ja-JP" dirty="0"/>
            </a:br>
            <a:r>
              <a:rPr kumimoji="1" lang="en-US" altLang="ja-JP" dirty="0"/>
              <a:t>the larger B.E.?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0449C2-2C70-E419-14C5-D559D110CF64}"/>
                  </a:ext>
                </a:extLst>
              </p:cNvPr>
              <p:cNvSpPr txBox="1"/>
              <p:nvPr/>
            </p:nvSpPr>
            <p:spPr>
              <a:xfrm>
                <a:off x="161896" y="3349984"/>
                <a:ext cx="381617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altLang="ja-JP" sz="2400" b="1" dirty="0">
                    <a:solidFill>
                      <a:schemeClr val="accent5"/>
                    </a:solidFill>
                  </a:rPr>
                  <a:t>Theory indicates kaonic nuclei beyond </a:t>
                </a:r>
                <a:r>
                  <a:rPr kumimoji="1" lang="en-US" altLang="ja-JP" sz="2400" b="1" dirty="0">
                    <a:solidFill>
                      <a:schemeClr val="accent5"/>
                    </a:solidFill>
                  </a:rPr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kumimoji="1" lang="en-US" altLang="ja-JP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24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𝒑𝒑</m:t>
                    </m:r>
                  </m:oMath>
                </a14:m>
                <a:r>
                  <a:rPr kumimoji="1" lang="en-US" altLang="ja-JP" sz="2400" b="1" dirty="0">
                    <a:solidFill>
                      <a:schemeClr val="accent5"/>
                    </a:solidFill>
                  </a:rPr>
                  <a:t>”</a:t>
                </a:r>
                <a:r>
                  <a:rPr lang="es-419" altLang="ja-JP" sz="2400" b="1" dirty="0">
                    <a:solidFill>
                      <a:schemeClr val="accent5"/>
                    </a:solidFill>
                  </a:rPr>
                  <a:t>.</a:t>
                </a:r>
                <a:endParaRPr lang="es-419" altLang="ja-JP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14FF4F2-F9FA-5E1A-006F-42E9A5C9B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96" y="3349984"/>
                <a:ext cx="3816178" cy="861774"/>
              </a:xfrm>
              <a:prstGeom prst="rect">
                <a:avLst/>
              </a:prstGeom>
              <a:blipFill>
                <a:blip r:embed="rId6"/>
                <a:stretch>
                  <a:fillRect l="-2318" t="-7353" r="-331" b="-10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529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D7904-1081-F110-013E-96E901531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6C2C76-210B-588C-30F9-9801A84B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80D6-E350-924E-9DF5-B08D17C7FC4F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9F8089-17D2-B097-E2B6-F6BAD952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C419F0-614B-A1E4-8A3D-DAFC96C54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A38B1F-FECB-9710-A485-47541CF952D8}"/>
              </a:ext>
            </a:extLst>
          </p:cNvPr>
          <p:cNvSpPr txBox="1"/>
          <p:nvPr/>
        </p:nvSpPr>
        <p:spPr>
          <a:xfrm>
            <a:off x="395888" y="926077"/>
            <a:ext cx="6923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rgbClr val="C00000"/>
                </a:solidFill>
              </a:rPr>
              <a:t>Spatial size from three body decay</a:t>
            </a:r>
            <a:endParaRPr kumimoji="1" lang="ja-JP" altLang="en-US" sz="320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タイトル 1">
                <a:extLst>
                  <a:ext uri="{FF2B5EF4-FFF2-40B4-BE49-F238E27FC236}">
                    <a16:creationId xmlns:a16="http://schemas.microsoft.com/office/drawing/2014/main" id="{92BB8C8C-B98F-AAB7-EA1E-C37D3BA906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0999" y="150019"/>
                <a:ext cx="5713391" cy="7778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4200" u="sng" dirty="0"/>
                  <a:t>J-PARC E80: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4200" i="1" u="sng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4200" b="0" i="1" u="sng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4200" b="0" i="1" u="sng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4200" b="0" i="1" u="sng" smtClean="0">
                        <a:latin typeface="Cambria Math" panose="02040503050406030204" pitchFamily="18" charset="0"/>
                      </a:rPr>
                      <m:t>𝑝𝑝𝑛</m:t>
                    </m:r>
                  </m:oMath>
                </a14:m>
                <a:r>
                  <a:rPr kumimoji="1" lang="en-US" altLang="ja-JP" sz="4200" u="sng" dirty="0"/>
                  <a:t>”</a:t>
                </a:r>
                <a:endParaRPr kumimoji="1" lang="ja-JP" altLang="en-US" sz="3000"/>
              </a:p>
            </p:txBody>
          </p:sp>
        </mc:Choice>
        <mc:Fallback xmlns="">
          <p:sp>
            <p:nvSpPr>
              <p:cNvPr id="17" name="タイトル 1">
                <a:extLst>
                  <a:ext uri="{FF2B5EF4-FFF2-40B4-BE49-F238E27FC236}">
                    <a16:creationId xmlns:a16="http://schemas.microsoft.com/office/drawing/2014/main" id="{46F6B50B-2FD2-FCAD-03EA-EAEF06CAEA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0999" y="150019"/>
                <a:ext cx="5713391" cy="777875"/>
              </a:xfrm>
              <a:blipFill>
                <a:blip r:embed="rId2"/>
                <a:stretch>
                  <a:fillRect l="-3761" t="-18033" b="-31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DA16C2DF-BEE1-68BC-6F22-AA147C1E6231}"/>
              </a:ext>
            </a:extLst>
          </p:cNvPr>
          <p:cNvGrpSpPr/>
          <p:nvPr/>
        </p:nvGrpSpPr>
        <p:grpSpPr>
          <a:xfrm>
            <a:off x="412128" y="4022462"/>
            <a:ext cx="1820479" cy="1802528"/>
            <a:chOff x="7244717" y="1614662"/>
            <a:chExt cx="1820479" cy="1802528"/>
          </a:xfrm>
        </p:grpSpPr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1C5B587C-5B32-97D2-E52A-2699117CD886}"/>
                </a:ext>
              </a:extLst>
            </p:cNvPr>
            <p:cNvSpPr/>
            <p:nvPr/>
          </p:nvSpPr>
          <p:spPr>
            <a:xfrm>
              <a:off x="7244717" y="1614662"/>
              <a:ext cx="1820479" cy="1802528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"/>
                    <a:lumOff val="95000"/>
                  </a:schemeClr>
                </a:gs>
                <a:gs pos="0">
                  <a:schemeClr val="accent2">
                    <a:lumMod val="45000"/>
                    <a:lumOff val="55000"/>
                  </a:schemeClr>
                </a:gs>
                <a:gs pos="32000">
                  <a:schemeClr val="accent2">
                    <a:lumMod val="45000"/>
                    <a:lumOff val="55000"/>
                  </a:schemeClr>
                </a:gs>
                <a:gs pos="59000">
                  <a:schemeClr val="accent2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1BCBBA56-84FB-B461-61B4-01CE01CD757D}"/>
                </a:ext>
              </a:extLst>
            </p:cNvPr>
            <p:cNvGrpSpPr/>
            <p:nvPr/>
          </p:nvGrpSpPr>
          <p:grpSpPr>
            <a:xfrm>
              <a:off x="7784237" y="2830573"/>
              <a:ext cx="522720" cy="522720"/>
              <a:chOff x="3091479" y="2316430"/>
              <a:chExt cx="522720" cy="522720"/>
            </a:xfrm>
          </p:grpSpPr>
          <p:sp>
            <p:nvSpPr>
              <p:cNvPr id="18" name="Oval 50">
                <a:extLst>
                  <a:ext uri="{FF2B5EF4-FFF2-40B4-BE49-F238E27FC236}">
                    <a16:creationId xmlns:a16="http://schemas.microsoft.com/office/drawing/2014/main" id="{A014A5BA-E77F-3659-0883-59E076FA8448}"/>
                  </a:ext>
                </a:extLst>
              </p:cNvPr>
              <p:cNvSpPr/>
              <p:nvPr/>
            </p:nvSpPr>
            <p:spPr>
              <a:xfrm>
                <a:off x="3091479" y="2316430"/>
                <a:ext cx="522720" cy="522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9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20" name="TextBox 51">
                <a:extLst>
                  <a:ext uri="{FF2B5EF4-FFF2-40B4-BE49-F238E27FC236}">
                    <a16:creationId xmlns:a16="http://schemas.microsoft.com/office/drawing/2014/main" id="{C13EA4CE-705C-E639-8720-A2D6CF0E1386}"/>
                  </a:ext>
                </a:extLst>
              </p:cNvPr>
              <p:cNvSpPr txBox="1"/>
              <p:nvPr/>
            </p:nvSpPr>
            <p:spPr>
              <a:xfrm>
                <a:off x="3136447" y="2318360"/>
                <a:ext cx="325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n</a:t>
                </a:r>
                <a:endParaRPr lang="en-JP" sz="2400" b="1" baseline="-250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C66EA715-6FF5-5078-FA58-A2B954E655B2}"/>
                </a:ext>
              </a:extLst>
            </p:cNvPr>
            <p:cNvGrpSpPr/>
            <p:nvPr/>
          </p:nvGrpSpPr>
          <p:grpSpPr>
            <a:xfrm>
              <a:off x="8437784" y="2118411"/>
              <a:ext cx="522720" cy="538994"/>
              <a:chOff x="4474485" y="2004583"/>
              <a:chExt cx="522720" cy="538994"/>
            </a:xfrm>
          </p:grpSpPr>
          <p:sp>
            <p:nvSpPr>
              <p:cNvPr id="23" name="Oval 47">
                <a:extLst>
                  <a:ext uri="{FF2B5EF4-FFF2-40B4-BE49-F238E27FC236}">
                    <a16:creationId xmlns:a16="http://schemas.microsoft.com/office/drawing/2014/main" id="{4E84231C-5EC4-71C9-179F-79B58353BDD1}"/>
                  </a:ext>
                </a:extLst>
              </p:cNvPr>
              <p:cNvSpPr/>
              <p:nvPr/>
            </p:nvSpPr>
            <p:spPr>
              <a:xfrm>
                <a:off x="4474485" y="2020857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25" name="TextBox 48">
                <a:extLst>
                  <a:ext uri="{FF2B5EF4-FFF2-40B4-BE49-F238E27FC236}">
                    <a16:creationId xmlns:a16="http://schemas.microsoft.com/office/drawing/2014/main" id="{D9459399-1677-02B2-E50C-42FA22703E46}"/>
                  </a:ext>
                </a:extLst>
              </p:cNvPr>
              <p:cNvSpPr txBox="1"/>
              <p:nvPr/>
            </p:nvSpPr>
            <p:spPr>
              <a:xfrm>
                <a:off x="4552942" y="2004583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2329B6CA-1E5F-38E2-5136-6D27F721E088}"/>
                </a:ext>
              </a:extLst>
            </p:cNvPr>
            <p:cNvGrpSpPr/>
            <p:nvPr/>
          </p:nvGrpSpPr>
          <p:grpSpPr>
            <a:xfrm>
              <a:off x="7444997" y="1867895"/>
              <a:ext cx="522720" cy="548953"/>
              <a:chOff x="1810182" y="2199292"/>
              <a:chExt cx="522720" cy="548953"/>
            </a:xfrm>
          </p:grpSpPr>
          <p:sp>
            <p:nvSpPr>
              <p:cNvPr id="26" name="Oval 47">
                <a:extLst>
                  <a:ext uri="{FF2B5EF4-FFF2-40B4-BE49-F238E27FC236}">
                    <a16:creationId xmlns:a16="http://schemas.microsoft.com/office/drawing/2014/main" id="{A3434255-9C96-CCE8-1EF5-B14D2052AEE4}"/>
                  </a:ext>
                </a:extLst>
              </p:cNvPr>
              <p:cNvSpPr/>
              <p:nvPr/>
            </p:nvSpPr>
            <p:spPr>
              <a:xfrm>
                <a:off x="1810182" y="2225525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27" name="TextBox 48">
                <a:extLst>
                  <a:ext uri="{FF2B5EF4-FFF2-40B4-BE49-F238E27FC236}">
                    <a16:creationId xmlns:a16="http://schemas.microsoft.com/office/drawing/2014/main" id="{4BA2C6F6-C012-4B3F-6B70-994335E713FA}"/>
                  </a:ext>
                </a:extLst>
              </p:cNvPr>
              <p:cNvSpPr txBox="1"/>
              <p:nvPr/>
            </p:nvSpPr>
            <p:spPr>
              <a:xfrm>
                <a:off x="1871964" y="219929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EFCEFD5B-F2B3-6164-B644-5F84DCD540E6}"/>
                </a:ext>
              </a:extLst>
            </p:cNvPr>
            <p:cNvGrpSpPr/>
            <p:nvPr/>
          </p:nvGrpSpPr>
          <p:grpSpPr>
            <a:xfrm>
              <a:off x="8306957" y="2285094"/>
              <a:ext cx="466794" cy="461665"/>
              <a:chOff x="1051606" y="3690460"/>
              <a:chExt cx="466794" cy="461665"/>
            </a:xfrm>
          </p:grpSpPr>
          <p:sp>
            <p:nvSpPr>
              <p:cNvPr id="28" name="Oval 35">
                <a:extLst>
                  <a:ext uri="{FF2B5EF4-FFF2-40B4-BE49-F238E27FC236}">
                    <a16:creationId xmlns:a16="http://schemas.microsoft.com/office/drawing/2014/main" id="{8B67AF62-7E83-35CA-530B-FCC1F6D84B77}"/>
                  </a:ext>
                </a:extLst>
              </p:cNvPr>
              <p:cNvSpPr/>
              <p:nvPr/>
            </p:nvSpPr>
            <p:spPr>
              <a:xfrm>
                <a:off x="1086768" y="3730627"/>
                <a:ext cx="357025" cy="35702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29" name="TextBox 36">
                <a:extLst>
                  <a:ext uri="{FF2B5EF4-FFF2-40B4-BE49-F238E27FC236}">
                    <a16:creationId xmlns:a16="http://schemas.microsoft.com/office/drawing/2014/main" id="{F01543C9-A2B6-B21E-0C34-ACE88241697E}"/>
                  </a:ext>
                </a:extLst>
              </p:cNvPr>
              <p:cNvSpPr txBox="1"/>
              <p:nvPr/>
            </p:nvSpPr>
            <p:spPr>
              <a:xfrm>
                <a:off x="1051606" y="3690460"/>
                <a:ext cx="466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K</a:t>
                </a:r>
                <a:r>
                  <a:rPr lang="en-JP" sz="2400" b="1" i="1" baseline="30000">
                    <a:cs typeface="Times New Roman" panose="02020603050405020304" pitchFamily="18" charset="0"/>
                  </a:rPr>
                  <a:t>–</a:t>
                </a:r>
              </a:p>
            </p:txBody>
          </p:sp>
        </p:grp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34A30B85-4DB4-39BD-0621-5FC4D11FFCBB}"/>
              </a:ext>
            </a:extLst>
          </p:cNvPr>
          <p:cNvGrpSpPr/>
          <p:nvPr/>
        </p:nvGrpSpPr>
        <p:grpSpPr>
          <a:xfrm>
            <a:off x="668225" y="2255683"/>
            <a:ext cx="1243412" cy="1231151"/>
            <a:chOff x="1474276" y="2121234"/>
            <a:chExt cx="1243412" cy="1231151"/>
          </a:xfrm>
        </p:grpSpPr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423C7644-0CEF-B094-AE0E-C9B805434D3E}"/>
                </a:ext>
              </a:extLst>
            </p:cNvPr>
            <p:cNvSpPr/>
            <p:nvPr/>
          </p:nvSpPr>
          <p:spPr>
            <a:xfrm>
              <a:off x="1474276" y="2121234"/>
              <a:ext cx="1243412" cy="1231151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"/>
                    <a:lumOff val="95000"/>
                  </a:schemeClr>
                </a:gs>
                <a:gs pos="0">
                  <a:schemeClr val="accent2">
                    <a:lumMod val="45000"/>
                    <a:lumOff val="55000"/>
                  </a:schemeClr>
                </a:gs>
                <a:gs pos="32000">
                  <a:schemeClr val="accent2">
                    <a:lumMod val="45000"/>
                    <a:lumOff val="55000"/>
                  </a:schemeClr>
                </a:gs>
                <a:gs pos="59000">
                  <a:schemeClr val="accent2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DB0DDB8B-2918-3279-2AB8-792EF2AD7C37}"/>
                </a:ext>
              </a:extLst>
            </p:cNvPr>
            <p:cNvGrpSpPr/>
            <p:nvPr/>
          </p:nvGrpSpPr>
          <p:grpSpPr>
            <a:xfrm>
              <a:off x="1811155" y="2724436"/>
              <a:ext cx="522720" cy="522720"/>
              <a:chOff x="3091479" y="2316430"/>
              <a:chExt cx="522720" cy="522720"/>
            </a:xfrm>
          </p:grpSpPr>
          <p:sp>
            <p:nvSpPr>
              <p:cNvPr id="48" name="Oval 50">
                <a:extLst>
                  <a:ext uri="{FF2B5EF4-FFF2-40B4-BE49-F238E27FC236}">
                    <a16:creationId xmlns:a16="http://schemas.microsoft.com/office/drawing/2014/main" id="{08C5B248-220D-9A1B-9FC6-84B12848664C}"/>
                  </a:ext>
                </a:extLst>
              </p:cNvPr>
              <p:cNvSpPr/>
              <p:nvPr/>
            </p:nvSpPr>
            <p:spPr>
              <a:xfrm>
                <a:off x="3091479" y="2316430"/>
                <a:ext cx="522720" cy="522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9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49" name="TextBox 51">
                <a:extLst>
                  <a:ext uri="{FF2B5EF4-FFF2-40B4-BE49-F238E27FC236}">
                    <a16:creationId xmlns:a16="http://schemas.microsoft.com/office/drawing/2014/main" id="{C0C9E9E9-37B9-0FB8-BE9F-C918CB812465}"/>
                  </a:ext>
                </a:extLst>
              </p:cNvPr>
              <p:cNvSpPr txBox="1"/>
              <p:nvPr/>
            </p:nvSpPr>
            <p:spPr>
              <a:xfrm>
                <a:off x="3136447" y="2318360"/>
                <a:ext cx="325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n</a:t>
                </a:r>
                <a:endParaRPr lang="en-JP" sz="2400" b="1" baseline="-250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579DBB6A-8FCF-43AA-823B-35BCAEA09EAE}"/>
                </a:ext>
              </a:extLst>
            </p:cNvPr>
            <p:cNvGrpSpPr/>
            <p:nvPr/>
          </p:nvGrpSpPr>
          <p:grpSpPr>
            <a:xfrm>
              <a:off x="2055792" y="2332276"/>
              <a:ext cx="522720" cy="538994"/>
              <a:chOff x="4474485" y="2004583"/>
              <a:chExt cx="522720" cy="538994"/>
            </a:xfrm>
          </p:grpSpPr>
          <p:sp>
            <p:nvSpPr>
              <p:cNvPr id="46" name="Oval 47">
                <a:extLst>
                  <a:ext uri="{FF2B5EF4-FFF2-40B4-BE49-F238E27FC236}">
                    <a16:creationId xmlns:a16="http://schemas.microsoft.com/office/drawing/2014/main" id="{0692146A-4AB4-9C43-50D2-BDC20BF639CB}"/>
                  </a:ext>
                </a:extLst>
              </p:cNvPr>
              <p:cNvSpPr/>
              <p:nvPr/>
            </p:nvSpPr>
            <p:spPr>
              <a:xfrm>
                <a:off x="4474485" y="2020857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47" name="TextBox 48">
                <a:extLst>
                  <a:ext uri="{FF2B5EF4-FFF2-40B4-BE49-F238E27FC236}">
                    <a16:creationId xmlns:a16="http://schemas.microsoft.com/office/drawing/2014/main" id="{3EA813EF-28D3-607C-93DC-73BEFB107EFC}"/>
                  </a:ext>
                </a:extLst>
              </p:cNvPr>
              <p:cNvSpPr txBox="1"/>
              <p:nvPr/>
            </p:nvSpPr>
            <p:spPr>
              <a:xfrm>
                <a:off x="4552942" y="2004583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60540062-2198-AC30-7063-969A02BC0937}"/>
                </a:ext>
              </a:extLst>
            </p:cNvPr>
            <p:cNvGrpSpPr/>
            <p:nvPr/>
          </p:nvGrpSpPr>
          <p:grpSpPr>
            <a:xfrm>
              <a:off x="1605698" y="2275145"/>
              <a:ext cx="522720" cy="548953"/>
              <a:chOff x="1810182" y="2199292"/>
              <a:chExt cx="522720" cy="548953"/>
            </a:xfrm>
          </p:grpSpPr>
          <p:sp>
            <p:nvSpPr>
              <p:cNvPr id="44" name="Oval 47">
                <a:extLst>
                  <a:ext uri="{FF2B5EF4-FFF2-40B4-BE49-F238E27FC236}">
                    <a16:creationId xmlns:a16="http://schemas.microsoft.com/office/drawing/2014/main" id="{139CC360-2C8E-C06B-AC34-B8B526E1BADB}"/>
                  </a:ext>
                </a:extLst>
              </p:cNvPr>
              <p:cNvSpPr/>
              <p:nvPr/>
            </p:nvSpPr>
            <p:spPr>
              <a:xfrm>
                <a:off x="1810182" y="2225525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45" name="TextBox 48">
                <a:extLst>
                  <a:ext uri="{FF2B5EF4-FFF2-40B4-BE49-F238E27FC236}">
                    <a16:creationId xmlns:a16="http://schemas.microsoft.com/office/drawing/2014/main" id="{131A57F8-26F9-1768-123A-4EA930738A91}"/>
                  </a:ext>
                </a:extLst>
              </p:cNvPr>
              <p:cNvSpPr txBox="1"/>
              <p:nvPr/>
            </p:nvSpPr>
            <p:spPr>
              <a:xfrm>
                <a:off x="1871964" y="219929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D281779F-52DB-450C-54EC-4E834C0EE76D}"/>
                </a:ext>
              </a:extLst>
            </p:cNvPr>
            <p:cNvGrpSpPr/>
            <p:nvPr/>
          </p:nvGrpSpPr>
          <p:grpSpPr>
            <a:xfrm>
              <a:off x="1882308" y="2489129"/>
              <a:ext cx="466794" cy="461665"/>
              <a:chOff x="1051606" y="3690460"/>
              <a:chExt cx="466794" cy="461665"/>
            </a:xfrm>
          </p:grpSpPr>
          <p:sp>
            <p:nvSpPr>
              <p:cNvPr id="42" name="Oval 35">
                <a:extLst>
                  <a:ext uri="{FF2B5EF4-FFF2-40B4-BE49-F238E27FC236}">
                    <a16:creationId xmlns:a16="http://schemas.microsoft.com/office/drawing/2014/main" id="{DE339046-EBA4-BAD9-6778-71B7B28DFF67}"/>
                  </a:ext>
                </a:extLst>
              </p:cNvPr>
              <p:cNvSpPr/>
              <p:nvPr/>
            </p:nvSpPr>
            <p:spPr>
              <a:xfrm>
                <a:off x="1086768" y="3730627"/>
                <a:ext cx="357025" cy="35702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43" name="TextBox 36">
                <a:extLst>
                  <a:ext uri="{FF2B5EF4-FFF2-40B4-BE49-F238E27FC236}">
                    <a16:creationId xmlns:a16="http://schemas.microsoft.com/office/drawing/2014/main" id="{6212EB34-3907-15F4-6E59-6BFEB8D54A0D}"/>
                  </a:ext>
                </a:extLst>
              </p:cNvPr>
              <p:cNvSpPr txBox="1"/>
              <p:nvPr/>
            </p:nvSpPr>
            <p:spPr>
              <a:xfrm>
                <a:off x="1051606" y="3690460"/>
                <a:ext cx="466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K</a:t>
                </a:r>
                <a:r>
                  <a:rPr lang="en-JP" sz="2400" b="1" i="1" baseline="30000">
                    <a:cs typeface="Times New Roman" panose="02020603050405020304" pitchFamily="18" charset="0"/>
                  </a:rPr>
                  <a:t>–</a:t>
                </a:r>
              </a:p>
            </p:txBody>
          </p:sp>
        </p:grpSp>
      </p:grp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08AF65C-DCCE-4561-C9D6-346717F98249}"/>
              </a:ext>
            </a:extLst>
          </p:cNvPr>
          <p:cNvSpPr txBox="1"/>
          <p:nvPr/>
        </p:nvSpPr>
        <p:spPr>
          <a:xfrm>
            <a:off x="503183" y="3644519"/>
            <a:ext cx="1612942" cy="430887"/>
          </a:xfrm>
          <a:prstGeom prst="rect">
            <a:avLst/>
          </a:prstGeom>
          <a:solidFill>
            <a:srgbClr val="0432FF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200" dirty="0">
                <a:solidFill>
                  <a:schemeClr val="bg1"/>
                </a:solidFill>
              </a:rPr>
              <a:t>Broad case</a:t>
            </a:r>
            <a:endParaRPr kumimoji="1" lang="ja-JP" altLang="en-US" sz="2200">
              <a:solidFill>
                <a:schemeClr val="bg1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0089F50B-5EDB-50F7-9947-70A87F7E3901}"/>
              </a:ext>
            </a:extLst>
          </p:cNvPr>
          <p:cNvSpPr txBox="1"/>
          <p:nvPr/>
        </p:nvSpPr>
        <p:spPr>
          <a:xfrm>
            <a:off x="381000" y="1931822"/>
            <a:ext cx="1989647" cy="43088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200" dirty="0">
                <a:solidFill>
                  <a:schemeClr val="bg1"/>
                </a:solidFill>
              </a:rPr>
              <a:t>Compact case</a:t>
            </a:r>
            <a:endParaRPr kumimoji="1" lang="ja-JP" altLang="en-US" sz="2200">
              <a:solidFill>
                <a:schemeClr val="bg1"/>
              </a:solidFill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E38E55A2-213B-4352-F4E6-DB42B803FB75}"/>
              </a:ext>
            </a:extLst>
          </p:cNvPr>
          <p:cNvGrpSpPr/>
          <p:nvPr/>
        </p:nvGrpSpPr>
        <p:grpSpPr>
          <a:xfrm>
            <a:off x="3325411" y="2830287"/>
            <a:ext cx="522720" cy="522720"/>
            <a:chOff x="3091479" y="2316430"/>
            <a:chExt cx="522720" cy="522720"/>
          </a:xfrm>
        </p:grpSpPr>
        <p:sp>
          <p:nvSpPr>
            <p:cNvPr id="1032" name="Oval 50">
              <a:extLst>
                <a:ext uri="{FF2B5EF4-FFF2-40B4-BE49-F238E27FC236}">
                  <a16:creationId xmlns:a16="http://schemas.microsoft.com/office/drawing/2014/main" id="{EC411BED-8092-01B8-BA72-997338BFA877}"/>
                </a:ext>
              </a:extLst>
            </p:cNvPr>
            <p:cNvSpPr/>
            <p:nvPr/>
          </p:nvSpPr>
          <p:spPr>
            <a:xfrm>
              <a:off x="3091479" y="2316430"/>
              <a:ext cx="522720" cy="522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33" name="TextBox 51">
              <a:extLst>
                <a:ext uri="{FF2B5EF4-FFF2-40B4-BE49-F238E27FC236}">
                  <a16:creationId xmlns:a16="http://schemas.microsoft.com/office/drawing/2014/main" id="{F4297130-6A28-9471-FF3C-6C14FFB2DA41}"/>
                </a:ext>
              </a:extLst>
            </p:cNvPr>
            <p:cNvSpPr txBox="1"/>
            <p:nvPr/>
          </p:nvSpPr>
          <p:spPr>
            <a:xfrm>
              <a:off x="3136447" y="2318360"/>
              <a:ext cx="32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2400" b="1" i="1">
                  <a:cs typeface="Times New Roman" panose="02020603050405020304" pitchFamily="18" charset="0"/>
                </a:rPr>
                <a:t>n</a:t>
              </a:r>
              <a:endParaRPr lang="en-JP" sz="2400" b="1" baseline="-250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A06FE7A4-BCD7-E24B-486D-1B622922D9CA}"/>
              </a:ext>
            </a:extLst>
          </p:cNvPr>
          <p:cNvGrpSpPr/>
          <p:nvPr/>
        </p:nvGrpSpPr>
        <p:grpSpPr>
          <a:xfrm>
            <a:off x="3083064" y="2380996"/>
            <a:ext cx="522720" cy="548953"/>
            <a:chOff x="1810182" y="2199292"/>
            <a:chExt cx="522720" cy="548953"/>
          </a:xfrm>
        </p:grpSpPr>
        <p:sp>
          <p:nvSpPr>
            <p:cNvPr id="1028" name="Oval 47">
              <a:extLst>
                <a:ext uri="{FF2B5EF4-FFF2-40B4-BE49-F238E27FC236}">
                  <a16:creationId xmlns:a16="http://schemas.microsoft.com/office/drawing/2014/main" id="{09B80FC2-0DAE-852F-2E14-4D90D06AE0C1}"/>
                </a:ext>
              </a:extLst>
            </p:cNvPr>
            <p:cNvSpPr/>
            <p:nvPr/>
          </p:nvSpPr>
          <p:spPr>
            <a:xfrm>
              <a:off x="1810182" y="2225525"/>
              <a:ext cx="522720" cy="522720"/>
            </a:xfrm>
            <a:prstGeom prst="ellipse">
              <a:avLst/>
            </a:prstGeom>
            <a:solidFill>
              <a:srgbClr val="0070C0">
                <a:alpha val="9247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29" name="TextBox 48">
              <a:extLst>
                <a:ext uri="{FF2B5EF4-FFF2-40B4-BE49-F238E27FC236}">
                  <a16:creationId xmlns:a16="http://schemas.microsoft.com/office/drawing/2014/main" id="{44BC4183-6979-F37A-1CC8-4BBDB2F963A0}"/>
                </a:ext>
              </a:extLst>
            </p:cNvPr>
            <p:cNvSpPr txBox="1"/>
            <p:nvPr/>
          </p:nvSpPr>
          <p:spPr>
            <a:xfrm>
              <a:off x="1871964" y="219929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 i="1"/>
                <a:t>p</a:t>
              </a:r>
              <a:endParaRPr lang="en-JP" sz="2400" b="1" baseline="-25000"/>
            </a:p>
          </p:txBody>
        </p:sp>
      </p:grpSp>
      <p:sp>
        <p:nvSpPr>
          <p:cNvPr id="1034" name="Oval 64">
            <a:extLst>
              <a:ext uri="{FF2B5EF4-FFF2-40B4-BE49-F238E27FC236}">
                <a16:creationId xmlns:a16="http://schemas.microsoft.com/office/drawing/2014/main" id="{DA3C9C8C-546F-E071-D3E1-EFFB67259C04}"/>
              </a:ext>
            </a:extLst>
          </p:cNvPr>
          <p:cNvSpPr/>
          <p:nvPr/>
        </p:nvSpPr>
        <p:spPr>
          <a:xfrm>
            <a:off x="3487941" y="2410378"/>
            <a:ext cx="571181" cy="559371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1035" name="TextBox 65">
            <a:extLst>
              <a:ext uri="{FF2B5EF4-FFF2-40B4-BE49-F238E27FC236}">
                <a16:creationId xmlns:a16="http://schemas.microsoft.com/office/drawing/2014/main" id="{648CAEF3-0F16-080E-CD8C-E17944ACA7FC}"/>
              </a:ext>
            </a:extLst>
          </p:cNvPr>
          <p:cNvSpPr txBox="1"/>
          <p:nvPr/>
        </p:nvSpPr>
        <p:spPr>
          <a:xfrm>
            <a:off x="3578557" y="246828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>
                <a:cs typeface="Times New Roman" panose="02020603050405020304" pitchFamily="18" charset="0"/>
              </a:rPr>
              <a:t>Λ</a:t>
            </a:r>
          </a:p>
        </p:txBody>
      </p:sp>
      <p:grpSp>
        <p:nvGrpSpPr>
          <p:cNvPr id="1054" name="グループ化 1053">
            <a:extLst>
              <a:ext uri="{FF2B5EF4-FFF2-40B4-BE49-F238E27FC236}">
                <a16:creationId xmlns:a16="http://schemas.microsoft.com/office/drawing/2014/main" id="{6D59EB7F-CE8D-3BF2-38C6-4B24C103BEFF}"/>
              </a:ext>
            </a:extLst>
          </p:cNvPr>
          <p:cNvGrpSpPr/>
          <p:nvPr/>
        </p:nvGrpSpPr>
        <p:grpSpPr>
          <a:xfrm>
            <a:off x="3458816" y="5065205"/>
            <a:ext cx="522720" cy="522720"/>
            <a:chOff x="3091479" y="2316430"/>
            <a:chExt cx="522720" cy="522720"/>
          </a:xfrm>
        </p:grpSpPr>
        <p:sp>
          <p:nvSpPr>
            <p:cNvPr id="1055" name="Oval 50">
              <a:extLst>
                <a:ext uri="{FF2B5EF4-FFF2-40B4-BE49-F238E27FC236}">
                  <a16:creationId xmlns:a16="http://schemas.microsoft.com/office/drawing/2014/main" id="{C7751E3F-BC84-B9FC-2426-9A9B8B28BE53}"/>
                </a:ext>
              </a:extLst>
            </p:cNvPr>
            <p:cNvSpPr/>
            <p:nvPr/>
          </p:nvSpPr>
          <p:spPr>
            <a:xfrm>
              <a:off x="3091479" y="2316430"/>
              <a:ext cx="522720" cy="522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56" name="TextBox 51">
              <a:extLst>
                <a:ext uri="{FF2B5EF4-FFF2-40B4-BE49-F238E27FC236}">
                  <a16:creationId xmlns:a16="http://schemas.microsoft.com/office/drawing/2014/main" id="{F462F0EB-EC93-C928-EB0E-BA638A8D90A0}"/>
                </a:ext>
              </a:extLst>
            </p:cNvPr>
            <p:cNvSpPr txBox="1"/>
            <p:nvPr/>
          </p:nvSpPr>
          <p:spPr>
            <a:xfrm>
              <a:off x="3136447" y="2318360"/>
              <a:ext cx="32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2400" b="1" i="1">
                  <a:cs typeface="Times New Roman" panose="02020603050405020304" pitchFamily="18" charset="0"/>
                </a:rPr>
                <a:t>n</a:t>
              </a:r>
              <a:endParaRPr lang="en-JP" sz="2400" b="1" baseline="-250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7" name="グループ化 1056">
            <a:extLst>
              <a:ext uri="{FF2B5EF4-FFF2-40B4-BE49-F238E27FC236}">
                <a16:creationId xmlns:a16="http://schemas.microsoft.com/office/drawing/2014/main" id="{A97ADEEF-98FA-73CB-AF4B-242034F1E1B2}"/>
              </a:ext>
            </a:extLst>
          </p:cNvPr>
          <p:cNvGrpSpPr/>
          <p:nvPr/>
        </p:nvGrpSpPr>
        <p:grpSpPr>
          <a:xfrm>
            <a:off x="2893082" y="4281586"/>
            <a:ext cx="522720" cy="548953"/>
            <a:chOff x="1810182" y="2199292"/>
            <a:chExt cx="522720" cy="548953"/>
          </a:xfrm>
        </p:grpSpPr>
        <p:sp>
          <p:nvSpPr>
            <p:cNvPr id="1058" name="Oval 47">
              <a:extLst>
                <a:ext uri="{FF2B5EF4-FFF2-40B4-BE49-F238E27FC236}">
                  <a16:creationId xmlns:a16="http://schemas.microsoft.com/office/drawing/2014/main" id="{ECA72747-BE67-25F9-CBA4-7F8E7827FE45}"/>
                </a:ext>
              </a:extLst>
            </p:cNvPr>
            <p:cNvSpPr/>
            <p:nvPr/>
          </p:nvSpPr>
          <p:spPr>
            <a:xfrm>
              <a:off x="1810182" y="2225525"/>
              <a:ext cx="522720" cy="522720"/>
            </a:xfrm>
            <a:prstGeom prst="ellipse">
              <a:avLst/>
            </a:prstGeom>
            <a:solidFill>
              <a:srgbClr val="0070C0">
                <a:alpha val="9247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59" name="TextBox 48">
              <a:extLst>
                <a:ext uri="{FF2B5EF4-FFF2-40B4-BE49-F238E27FC236}">
                  <a16:creationId xmlns:a16="http://schemas.microsoft.com/office/drawing/2014/main" id="{9C2B8B8F-734E-0A31-C6D1-BAA828D0062E}"/>
                </a:ext>
              </a:extLst>
            </p:cNvPr>
            <p:cNvSpPr txBox="1"/>
            <p:nvPr/>
          </p:nvSpPr>
          <p:spPr>
            <a:xfrm>
              <a:off x="1871964" y="219929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 i="1"/>
                <a:t>p</a:t>
              </a:r>
              <a:endParaRPr lang="en-JP" sz="2400" b="1" baseline="-25000"/>
            </a:p>
          </p:txBody>
        </p:sp>
      </p:grpSp>
      <p:grpSp>
        <p:nvGrpSpPr>
          <p:cNvPr id="1062" name="グループ化 1061">
            <a:extLst>
              <a:ext uri="{FF2B5EF4-FFF2-40B4-BE49-F238E27FC236}">
                <a16:creationId xmlns:a16="http://schemas.microsoft.com/office/drawing/2014/main" id="{437F2398-77DF-7FF6-1FE9-FFC74EA6A722}"/>
              </a:ext>
            </a:extLst>
          </p:cNvPr>
          <p:cNvGrpSpPr/>
          <p:nvPr/>
        </p:nvGrpSpPr>
        <p:grpSpPr>
          <a:xfrm>
            <a:off x="3720176" y="4698268"/>
            <a:ext cx="571181" cy="559371"/>
            <a:chOff x="3722731" y="4782502"/>
            <a:chExt cx="571181" cy="559371"/>
          </a:xfrm>
        </p:grpSpPr>
        <p:sp>
          <p:nvSpPr>
            <p:cNvPr id="1060" name="Oval 64">
              <a:extLst>
                <a:ext uri="{FF2B5EF4-FFF2-40B4-BE49-F238E27FC236}">
                  <a16:creationId xmlns:a16="http://schemas.microsoft.com/office/drawing/2014/main" id="{FE6CA10D-BD51-1D2D-AC9E-914E417B77ED}"/>
                </a:ext>
              </a:extLst>
            </p:cNvPr>
            <p:cNvSpPr/>
            <p:nvPr/>
          </p:nvSpPr>
          <p:spPr>
            <a:xfrm>
              <a:off x="3722731" y="4782502"/>
              <a:ext cx="571181" cy="55937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61" name="TextBox 65">
              <a:extLst>
                <a:ext uri="{FF2B5EF4-FFF2-40B4-BE49-F238E27FC236}">
                  <a16:creationId xmlns:a16="http://schemas.microsoft.com/office/drawing/2014/main" id="{FEEE8465-1373-999E-EEAF-FA858BAA174C}"/>
                </a:ext>
              </a:extLst>
            </p:cNvPr>
            <p:cNvSpPr txBox="1"/>
            <p:nvPr/>
          </p:nvSpPr>
          <p:spPr>
            <a:xfrm>
              <a:off x="3813347" y="484040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>
                  <a:cs typeface="Times New Roman" panose="02020603050405020304" pitchFamily="18" charset="0"/>
                </a:rPr>
                <a:t>Λ</a:t>
              </a:r>
            </a:p>
          </p:txBody>
        </p:sp>
      </p:grpSp>
      <p:grpSp>
        <p:nvGrpSpPr>
          <p:cNvPr id="1091" name="グループ化 1090">
            <a:extLst>
              <a:ext uri="{FF2B5EF4-FFF2-40B4-BE49-F238E27FC236}">
                <a16:creationId xmlns:a16="http://schemas.microsoft.com/office/drawing/2014/main" id="{0B56BFF5-BC70-99D6-C65B-811C673A84E8}"/>
              </a:ext>
            </a:extLst>
          </p:cNvPr>
          <p:cNvGrpSpPr/>
          <p:nvPr/>
        </p:nvGrpSpPr>
        <p:grpSpPr>
          <a:xfrm>
            <a:off x="5177030" y="1797938"/>
            <a:ext cx="2357238" cy="2364678"/>
            <a:chOff x="5157587" y="1761160"/>
            <a:chExt cx="2357238" cy="2364678"/>
          </a:xfrm>
        </p:grpSpPr>
        <p:grpSp>
          <p:nvGrpSpPr>
            <p:cNvPr id="1036" name="グループ化 1035">
              <a:extLst>
                <a:ext uri="{FF2B5EF4-FFF2-40B4-BE49-F238E27FC236}">
                  <a16:creationId xmlns:a16="http://schemas.microsoft.com/office/drawing/2014/main" id="{C8C80C51-3901-135B-4AB0-3A5C5A338D7F}"/>
                </a:ext>
              </a:extLst>
            </p:cNvPr>
            <p:cNvGrpSpPr/>
            <p:nvPr/>
          </p:nvGrpSpPr>
          <p:grpSpPr>
            <a:xfrm>
              <a:off x="6109729" y="3025482"/>
              <a:ext cx="522720" cy="522720"/>
              <a:chOff x="3091479" y="2316430"/>
              <a:chExt cx="522720" cy="522720"/>
            </a:xfrm>
          </p:grpSpPr>
          <p:sp>
            <p:nvSpPr>
              <p:cNvPr id="1037" name="Oval 50">
                <a:extLst>
                  <a:ext uri="{FF2B5EF4-FFF2-40B4-BE49-F238E27FC236}">
                    <a16:creationId xmlns:a16="http://schemas.microsoft.com/office/drawing/2014/main" id="{EF275726-F47D-95C2-C687-2D6CF8DF9A1A}"/>
                  </a:ext>
                </a:extLst>
              </p:cNvPr>
              <p:cNvSpPr/>
              <p:nvPr/>
            </p:nvSpPr>
            <p:spPr>
              <a:xfrm>
                <a:off x="3091479" y="2316430"/>
                <a:ext cx="522720" cy="522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9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038" name="TextBox 51">
                <a:extLst>
                  <a:ext uri="{FF2B5EF4-FFF2-40B4-BE49-F238E27FC236}">
                    <a16:creationId xmlns:a16="http://schemas.microsoft.com/office/drawing/2014/main" id="{D5DEA8DA-0505-A25B-9C19-0E83E479BA6A}"/>
                  </a:ext>
                </a:extLst>
              </p:cNvPr>
              <p:cNvSpPr txBox="1"/>
              <p:nvPr/>
            </p:nvSpPr>
            <p:spPr>
              <a:xfrm>
                <a:off x="3136447" y="2318360"/>
                <a:ext cx="325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n</a:t>
                </a:r>
                <a:endParaRPr lang="en-JP" sz="2400" b="1" baseline="-250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39" name="グループ化 1038">
              <a:extLst>
                <a:ext uri="{FF2B5EF4-FFF2-40B4-BE49-F238E27FC236}">
                  <a16:creationId xmlns:a16="http://schemas.microsoft.com/office/drawing/2014/main" id="{A6A1FF54-2033-AC68-0E87-CF7E15EC25CA}"/>
                </a:ext>
              </a:extLst>
            </p:cNvPr>
            <p:cNvGrpSpPr/>
            <p:nvPr/>
          </p:nvGrpSpPr>
          <p:grpSpPr>
            <a:xfrm>
              <a:off x="5478046" y="2225719"/>
              <a:ext cx="522720" cy="548953"/>
              <a:chOff x="1810182" y="2199292"/>
              <a:chExt cx="522720" cy="548953"/>
            </a:xfrm>
          </p:grpSpPr>
          <p:sp>
            <p:nvSpPr>
              <p:cNvPr id="1040" name="Oval 47">
                <a:extLst>
                  <a:ext uri="{FF2B5EF4-FFF2-40B4-BE49-F238E27FC236}">
                    <a16:creationId xmlns:a16="http://schemas.microsoft.com/office/drawing/2014/main" id="{3BBAA507-E626-0517-0AE8-7C1F5995E895}"/>
                  </a:ext>
                </a:extLst>
              </p:cNvPr>
              <p:cNvSpPr/>
              <p:nvPr/>
            </p:nvSpPr>
            <p:spPr>
              <a:xfrm>
                <a:off x="1810182" y="2225525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041" name="TextBox 48">
                <a:extLst>
                  <a:ext uri="{FF2B5EF4-FFF2-40B4-BE49-F238E27FC236}">
                    <a16:creationId xmlns:a16="http://schemas.microsoft.com/office/drawing/2014/main" id="{3F949F11-D606-7074-5247-8D70CB8C83C8}"/>
                  </a:ext>
                </a:extLst>
              </p:cNvPr>
              <p:cNvSpPr txBox="1"/>
              <p:nvPr/>
            </p:nvSpPr>
            <p:spPr>
              <a:xfrm>
                <a:off x="1871964" y="219929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sp>
          <p:nvSpPr>
            <p:cNvPr id="1042" name="Oval 64">
              <a:extLst>
                <a:ext uri="{FF2B5EF4-FFF2-40B4-BE49-F238E27FC236}">
                  <a16:creationId xmlns:a16="http://schemas.microsoft.com/office/drawing/2014/main" id="{0073278D-7B4F-F12D-BBA8-7DBC47AA61A4}"/>
                </a:ext>
              </a:extLst>
            </p:cNvPr>
            <p:cNvSpPr/>
            <p:nvPr/>
          </p:nvSpPr>
          <p:spPr>
            <a:xfrm>
              <a:off x="6561403" y="2176865"/>
              <a:ext cx="571181" cy="55937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43" name="TextBox 65">
              <a:extLst>
                <a:ext uri="{FF2B5EF4-FFF2-40B4-BE49-F238E27FC236}">
                  <a16:creationId xmlns:a16="http://schemas.microsoft.com/office/drawing/2014/main" id="{92563204-1C91-F6CD-B76C-676C3843D807}"/>
                </a:ext>
              </a:extLst>
            </p:cNvPr>
            <p:cNvSpPr txBox="1"/>
            <p:nvPr/>
          </p:nvSpPr>
          <p:spPr>
            <a:xfrm>
              <a:off x="6652069" y="2212412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>
                  <a:cs typeface="Times New Roman" panose="02020603050405020304" pitchFamily="18" charset="0"/>
                </a:rPr>
                <a:t>Λ</a:t>
              </a:r>
            </a:p>
          </p:txBody>
        </p:sp>
        <p:cxnSp>
          <p:nvCxnSpPr>
            <p:cNvPr id="1045" name="直線矢印コネクタ 1044">
              <a:extLst>
                <a:ext uri="{FF2B5EF4-FFF2-40B4-BE49-F238E27FC236}">
                  <a16:creationId xmlns:a16="http://schemas.microsoft.com/office/drawing/2014/main" id="{09340D5F-ADA5-00A9-059B-50693C2F3A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926" y="1768800"/>
              <a:ext cx="479899" cy="49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線矢印コネクタ 1047">
              <a:extLst>
                <a:ext uri="{FF2B5EF4-FFF2-40B4-BE49-F238E27FC236}">
                  <a16:creationId xmlns:a16="http://schemas.microsoft.com/office/drawing/2014/main" id="{E1125276-E8AA-3C15-BDBE-393404A237A0}"/>
                </a:ext>
              </a:extLst>
            </p:cNvPr>
            <p:cNvCxnSpPr>
              <a:cxnSpLocks/>
            </p:cNvCxnSpPr>
            <p:nvPr/>
          </p:nvCxnSpPr>
          <p:spPr>
            <a:xfrm>
              <a:off x="6371089" y="3548202"/>
              <a:ext cx="7364" cy="5776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矢印コネクタ 1049">
              <a:extLst>
                <a:ext uri="{FF2B5EF4-FFF2-40B4-BE49-F238E27FC236}">
                  <a16:creationId xmlns:a16="http://schemas.microsoft.com/office/drawing/2014/main" id="{5250B37E-DD21-9239-05FB-D126E440D7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7587" y="1761160"/>
              <a:ext cx="479996" cy="5032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3" name="爆発 1 1082">
              <a:extLst>
                <a:ext uri="{FF2B5EF4-FFF2-40B4-BE49-F238E27FC236}">
                  <a16:creationId xmlns:a16="http://schemas.microsoft.com/office/drawing/2014/main" id="{B1F34ABA-197B-256D-5A49-CA0BA0F849A6}"/>
                </a:ext>
              </a:extLst>
            </p:cNvPr>
            <p:cNvSpPr/>
            <p:nvPr/>
          </p:nvSpPr>
          <p:spPr>
            <a:xfrm>
              <a:off x="6090350" y="2501620"/>
              <a:ext cx="469232" cy="4692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90" name="グループ化 1089">
            <a:extLst>
              <a:ext uri="{FF2B5EF4-FFF2-40B4-BE49-F238E27FC236}">
                <a16:creationId xmlns:a16="http://schemas.microsoft.com/office/drawing/2014/main" id="{4D6ABCA5-7EC6-F757-DE95-89DDD3D21A5F}"/>
              </a:ext>
            </a:extLst>
          </p:cNvPr>
          <p:cNvGrpSpPr/>
          <p:nvPr/>
        </p:nvGrpSpPr>
        <p:grpSpPr>
          <a:xfrm>
            <a:off x="5351497" y="4228064"/>
            <a:ext cx="2005398" cy="2035773"/>
            <a:chOff x="5509427" y="4213690"/>
            <a:chExt cx="2005398" cy="2035773"/>
          </a:xfrm>
        </p:grpSpPr>
        <p:grpSp>
          <p:nvGrpSpPr>
            <p:cNvPr id="1063" name="グループ化 1062">
              <a:extLst>
                <a:ext uri="{FF2B5EF4-FFF2-40B4-BE49-F238E27FC236}">
                  <a16:creationId xmlns:a16="http://schemas.microsoft.com/office/drawing/2014/main" id="{B1B616EB-E244-8010-1C43-93E6F2263D7C}"/>
                </a:ext>
              </a:extLst>
            </p:cNvPr>
            <p:cNvGrpSpPr/>
            <p:nvPr/>
          </p:nvGrpSpPr>
          <p:grpSpPr>
            <a:xfrm>
              <a:off x="5794853" y="5364420"/>
              <a:ext cx="522720" cy="522720"/>
              <a:chOff x="3091479" y="2316430"/>
              <a:chExt cx="522720" cy="522720"/>
            </a:xfrm>
          </p:grpSpPr>
          <p:sp>
            <p:nvSpPr>
              <p:cNvPr id="1064" name="Oval 50">
                <a:extLst>
                  <a:ext uri="{FF2B5EF4-FFF2-40B4-BE49-F238E27FC236}">
                    <a16:creationId xmlns:a16="http://schemas.microsoft.com/office/drawing/2014/main" id="{33279331-11FE-5D7B-E468-BA56FCB91E67}"/>
                  </a:ext>
                </a:extLst>
              </p:cNvPr>
              <p:cNvSpPr/>
              <p:nvPr/>
            </p:nvSpPr>
            <p:spPr>
              <a:xfrm>
                <a:off x="3091479" y="2316430"/>
                <a:ext cx="522720" cy="522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9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065" name="TextBox 51">
                <a:extLst>
                  <a:ext uri="{FF2B5EF4-FFF2-40B4-BE49-F238E27FC236}">
                    <a16:creationId xmlns:a16="http://schemas.microsoft.com/office/drawing/2014/main" id="{9F4EB8EE-B606-D9D8-E73C-2C5656A2AD9E}"/>
                  </a:ext>
                </a:extLst>
              </p:cNvPr>
              <p:cNvSpPr txBox="1"/>
              <p:nvPr/>
            </p:nvSpPr>
            <p:spPr>
              <a:xfrm>
                <a:off x="3136447" y="2318360"/>
                <a:ext cx="325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n</a:t>
                </a:r>
                <a:endParaRPr lang="en-JP" sz="2400" b="1" baseline="-250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6" name="グループ化 1065">
              <a:extLst>
                <a:ext uri="{FF2B5EF4-FFF2-40B4-BE49-F238E27FC236}">
                  <a16:creationId xmlns:a16="http://schemas.microsoft.com/office/drawing/2014/main" id="{19E6C33B-3918-C986-F990-0E8ECFFFA043}"/>
                </a:ext>
              </a:extLst>
            </p:cNvPr>
            <p:cNvGrpSpPr/>
            <p:nvPr/>
          </p:nvGrpSpPr>
          <p:grpSpPr>
            <a:xfrm>
              <a:off x="5562990" y="4300978"/>
              <a:ext cx="522720" cy="548953"/>
              <a:chOff x="1810182" y="2199292"/>
              <a:chExt cx="522720" cy="548953"/>
            </a:xfrm>
          </p:grpSpPr>
          <p:sp>
            <p:nvSpPr>
              <p:cNvPr id="1067" name="Oval 47">
                <a:extLst>
                  <a:ext uri="{FF2B5EF4-FFF2-40B4-BE49-F238E27FC236}">
                    <a16:creationId xmlns:a16="http://schemas.microsoft.com/office/drawing/2014/main" id="{CDB31A50-EF4F-0961-345A-916221E80B2A}"/>
                  </a:ext>
                </a:extLst>
              </p:cNvPr>
              <p:cNvSpPr/>
              <p:nvPr/>
            </p:nvSpPr>
            <p:spPr>
              <a:xfrm>
                <a:off x="1810182" y="2225525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068" name="TextBox 48">
                <a:extLst>
                  <a:ext uri="{FF2B5EF4-FFF2-40B4-BE49-F238E27FC236}">
                    <a16:creationId xmlns:a16="http://schemas.microsoft.com/office/drawing/2014/main" id="{D18962DD-E045-F44F-A7DA-9D4A0023C7C4}"/>
                  </a:ext>
                </a:extLst>
              </p:cNvPr>
              <p:cNvSpPr txBox="1"/>
              <p:nvPr/>
            </p:nvSpPr>
            <p:spPr>
              <a:xfrm>
                <a:off x="1871964" y="219929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grpSp>
          <p:nvGrpSpPr>
            <p:cNvPr id="1069" name="グループ化 1068">
              <a:extLst>
                <a:ext uri="{FF2B5EF4-FFF2-40B4-BE49-F238E27FC236}">
                  <a16:creationId xmlns:a16="http://schemas.microsoft.com/office/drawing/2014/main" id="{00819601-A024-2DE2-7C3E-D35A50B6577D}"/>
                </a:ext>
              </a:extLst>
            </p:cNvPr>
            <p:cNvGrpSpPr/>
            <p:nvPr/>
          </p:nvGrpSpPr>
          <p:grpSpPr>
            <a:xfrm>
              <a:off x="6493350" y="4679002"/>
              <a:ext cx="571181" cy="559371"/>
              <a:chOff x="3722731" y="4782502"/>
              <a:chExt cx="571181" cy="559371"/>
            </a:xfrm>
          </p:grpSpPr>
          <p:sp>
            <p:nvSpPr>
              <p:cNvPr id="1070" name="Oval 64">
                <a:extLst>
                  <a:ext uri="{FF2B5EF4-FFF2-40B4-BE49-F238E27FC236}">
                    <a16:creationId xmlns:a16="http://schemas.microsoft.com/office/drawing/2014/main" id="{6E84274C-687E-0460-0856-75D22AE21723}"/>
                  </a:ext>
                </a:extLst>
              </p:cNvPr>
              <p:cNvSpPr/>
              <p:nvPr/>
            </p:nvSpPr>
            <p:spPr>
              <a:xfrm>
                <a:off x="3722731" y="4782502"/>
                <a:ext cx="571181" cy="55937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071" name="TextBox 65">
                <a:extLst>
                  <a:ext uri="{FF2B5EF4-FFF2-40B4-BE49-F238E27FC236}">
                    <a16:creationId xmlns:a16="http://schemas.microsoft.com/office/drawing/2014/main" id="{14EB9806-5EE2-97A4-217E-27619DEEC1CD}"/>
                  </a:ext>
                </a:extLst>
              </p:cNvPr>
              <p:cNvSpPr txBox="1"/>
              <p:nvPr/>
            </p:nvSpPr>
            <p:spPr>
              <a:xfrm>
                <a:off x="3813347" y="4840408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>
                    <a:cs typeface="Times New Roman" panose="02020603050405020304" pitchFamily="18" charset="0"/>
                  </a:rPr>
                  <a:t>Λ</a:t>
                </a:r>
              </a:p>
            </p:txBody>
          </p:sp>
        </p:grpSp>
        <p:cxnSp>
          <p:nvCxnSpPr>
            <p:cNvPr id="1072" name="直線矢印コネクタ 1071">
              <a:extLst>
                <a:ext uri="{FF2B5EF4-FFF2-40B4-BE49-F238E27FC236}">
                  <a16:creationId xmlns:a16="http://schemas.microsoft.com/office/drawing/2014/main" id="{24EA4687-F8C3-8F7C-9806-D2861E9A2D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9427" y="5818952"/>
              <a:ext cx="353916" cy="430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線矢印コネクタ 1074">
              <a:extLst>
                <a:ext uri="{FF2B5EF4-FFF2-40B4-BE49-F238E27FC236}">
                  <a16:creationId xmlns:a16="http://schemas.microsoft.com/office/drawing/2014/main" id="{E56CCE46-CCBA-AA90-CBF4-41899CA9D6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6720" y="4364157"/>
              <a:ext cx="528105" cy="3873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矢印コネクタ 1078">
              <a:extLst>
                <a:ext uri="{FF2B5EF4-FFF2-40B4-BE49-F238E27FC236}">
                  <a16:creationId xmlns:a16="http://schemas.microsoft.com/office/drawing/2014/main" id="{B96330F0-BACB-3A89-8595-5C233A649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9427" y="4213690"/>
              <a:ext cx="135195" cy="163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4" name="爆発 1 1083">
              <a:extLst>
                <a:ext uri="{FF2B5EF4-FFF2-40B4-BE49-F238E27FC236}">
                  <a16:creationId xmlns:a16="http://schemas.microsoft.com/office/drawing/2014/main" id="{8558CCBD-8BE3-571B-DC7C-E7B3B42CD453}"/>
                </a:ext>
              </a:extLst>
            </p:cNvPr>
            <p:cNvSpPr/>
            <p:nvPr/>
          </p:nvSpPr>
          <p:spPr>
            <a:xfrm>
              <a:off x="5978810" y="4831938"/>
              <a:ext cx="469232" cy="4692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9A8DD17B-A57F-A83E-A5EF-65AB6B182630}"/>
              </a:ext>
            </a:extLst>
          </p:cNvPr>
          <p:cNvSpPr txBox="1"/>
          <p:nvPr/>
        </p:nvSpPr>
        <p:spPr>
          <a:xfrm>
            <a:off x="698083" y="589715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K-nucl</a:t>
            </a:r>
            <a:endParaRPr kumimoji="1" lang="ja-JP" altLang="en-US" sz="2400"/>
          </a:p>
        </p:txBody>
      </p:sp>
      <p:sp>
        <p:nvSpPr>
          <p:cNvPr id="1086" name="テキスト ボックス 1085">
            <a:extLst>
              <a:ext uri="{FF2B5EF4-FFF2-40B4-BE49-F238E27FC236}">
                <a16:creationId xmlns:a16="http://schemas.microsoft.com/office/drawing/2014/main" id="{5007C512-2EED-3FA1-B9B2-B4A3CC74B964}"/>
              </a:ext>
            </a:extLst>
          </p:cNvPr>
          <p:cNvSpPr txBox="1"/>
          <p:nvPr/>
        </p:nvSpPr>
        <p:spPr>
          <a:xfrm>
            <a:off x="2590800" y="5826963"/>
            <a:ext cx="1982273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ja-JP" sz="2400" dirty="0"/>
              <a:t>Two nucleus </a:t>
            </a:r>
            <a:br>
              <a:rPr kumimoji="1" lang="en-US" altLang="ja-JP" sz="2400" dirty="0"/>
            </a:br>
            <a:r>
              <a:rPr kumimoji="1" lang="en-US" altLang="ja-JP" sz="2400" dirty="0"/>
              <a:t>absorption</a:t>
            </a:r>
            <a:endParaRPr kumimoji="1" lang="ja-JP" altLang="en-US" sz="2400"/>
          </a:p>
        </p:txBody>
      </p:sp>
      <p:sp>
        <p:nvSpPr>
          <p:cNvPr id="1087" name="テキスト ボックス 1086">
            <a:extLst>
              <a:ext uri="{FF2B5EF4-FFF2-40B4-BE49-F238E27FC236}">
                <a16:creationId xmlns:a16="http://schemas.microsoft.com/office/drawing/2014/main" id="{B721D8CC-070C-06F2-5445-B8643AA0552A}"/>
              </a:ext>
            </a:extLst>
          </p:cNvPr>
          <p:cNvSpPr txBox="1"/>
          <p:nvPr/>
        </p:nvSpPr>
        <p:spPr>
          <a:xfrm>
            <a:off x="6253758" y="596555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Scenario 1</a:t>
            </a:r>
            <a:endParaRPr kumimoji="1" lang="ja-JP" altLang="en-US" sz="2400"/>
          </a:p>
        </p:txBody>
      </p:sp>
      <p:sp>
        <p:nvSpPr>
          <p:cNvPr id="1088" name="大かっこ 1087">
            <a:extLst>
              <a:ext uri="{FF2B5EF4-FFF2-40B4-BE49-F238E27FC236}">
                <a16:creationId xmlns:a16="http://schemas.microsoft.com/office/drawing/2014/main" id="{D4684393-F9B0-0272-30C7-DF25C9F3F495}"/>
              </a:ext>
            </a:extLst>
          </p:cNvPr>
          <p:cNvSpPr/>
          <p:nvPr/>
        </p:nvSpPr>
        <p:spPr>
          <a:xfrm>
            <a:off x="2587475" y="2093961"/>
            <a:ext cx="1960098" cy="1472650"/>
          </a:xfrm>
          <a:prstGeom prst="bracketPair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9" name="大かっこ 1088">
            <a:extLst>
              <a:ext uri="{FF2B5EF4-FFF2-40B4-BE49-F238E27FC236}">
                <a16:creationId xmlns:a16="http://schemas.microsoft.com/office/drawing/2014/main" id="{421B77D5-8C45-F6F8-7798-1AC699C314F0}"/>
              </a:ext>
            </a:extLst>
          </p:cNvPr>
          <p:cNvSpPr/>
          <p:nvPr/>
        </p:nvSpPr>
        <p:spPr>
          <a:xfrm>
            <a:off x="2611902" y="4191000"/>
            <a:ext cx="1960098" cy="1472650"/>
          </a:xfrm>
          <a:prstGeom prst="bracketPair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2" name="正方形/長方形 1091">
            <a:extLst>
              <a:ext uri="{FF2B5EF4-FFF2-40B4-BE49-F238E27FC236}">
                <a16:creationId xmlns:a16="http://schemas.microsoft.com/office/drawing/2014/main" id="{35E7E8E4-A5F8-DB19-35FE-4D3AE4AF5345}"/>
              </a:ext>
            </a:extLst>
          </p:cNvPr>
          <p:cNvSpPr/>
          <p:nvPr/>
        </p:nvSpPr>
        <p:spPr>
          <a:xfrm>
            <a:off x="4876800" y="1701849"/>
            <a:ext cx="3034784" cy="47373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58" name="グループ化 1157">
            <a:extLst>
              <a:ext uri="{FF2B5EF4-FFF2-40B4-BE49-F238E27FC236}">
                <a16:creationId xmlns:a16="http://schemas.microsoft.com/office/drawing/2014/main" id="{031BCB16-4C86-6DA1-0935-E1021569020E}"/>
              </a:ext>
            </a:extLst>
          </p:cNvPr>
          <p:cNvGrpSpPr/>
          <p:nvPr/>
        </p:nvGrpSpPr>
        <p:grpSpPr>
          <a:xfrm>
            <a:off x="10147481" y="2319173"/>
            <a:ext cx="1597421" cy="1325346"/>
            <a:chOff x="10352554" y="2415205"/>
            <a:chExt cx="1597421" cy="1325346"/>
          </a:xfrm>
        </p:grpSpPr>
        <p:grpSp>
          <p:nvGrpSpPr>
            <p:cNvPr id="1094" name="グループ化 1093">
              <a:extLst>
                <a:ext uri="{FF2B5EF4-FFF2-40B4-BE49-F238E27FC236}">
                  <a16:creationId xmlns:a16="http://schemas.microsoft.com/office/drawing/2014/main" id="{C0F832A8-8594-4B98-9F57-64B753F32395}"/>
                </a:ext>
              </a:extLst>
            </p:cNvPr>
            <p:cNvGrpSpPr/>
            <p:nvPr/>
          </p:nvGrpSpPr>
          <p:grpSpPr>
            <a:xfrm>
              <a:off x="10659402" y="3105993"/>
              <a:ext cx="522720" cy="522720"/>
              <a:chOff x="3091479" y="2316430"/>
              <a:chExt cx="522720" cy="522720"/>
            </a:xfrm>
          </p:grpSpPr>
          <p:sp>
            <p:nvSpPr>
              <p:cNvPr id="1104" name="Oval 50">
                <a:extLst>
                  <a:ext uri="{FF2B5EF4-FFF2-40B4-BE49-F238E27FC236}">
                    <a16:creationId xmlns:a16="http://schemas.microsoft.com/office/drawing/2014/main" id="{1D3378AD-9F6B-4D60-58D2-27C02933BFC3}"/>
                  </a:ext>
                </a:extLst>
              </p:cNvPr>
              <p:cNvSpPr/>
              <p:nvPr/>
            </p:nvSpPr>
            <p:spPr>
              <a:xfrm>
                <a:off x="3091479" y="2316430"/>
                <a:ext cx="522720" cy="522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9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105" name="TextBox 51">
                <a:extLst>
                  <a:ext uri="{FF2B5EF4-FFF2-40B4-BE49-F238E27FC236}">
                    <a16:creationId xmlns:a16="http://schemas.microsoft.com/office/drawing/2014/main" id="{4F5AE175-BB59-F64F-2EB8-98172B9CCEF5}"/>
                  </a:ext>
                </a:extLst>
              </p:cNvPr>
              <p:cNvSpPr txBox="1"/>
              <p:nvPr/>
            </p:nvSpPr>
            <p:spPr>
              <a:xfrm>
                <a:off x="3136447" y="2318360"/>
                <a:ext cx="325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n</a:t>
                </a:r>
                <a:endParaRPr lang="en-JP" sz="2400" b="1" baseline="-250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95" name="グループ化 1094">
              <a:extLst>
                <a:ext uri="{FF2B5EF4-FFF2-40B4-BE49-F238E27FC236}">
                  <a16:creationId xmlns:a16="http://schemas.microsoft.com/office/drawing/2014/main" id="{F8C5E15B-5AB0-E5FD-6119-8161FB406B37}"/>
                </a:ext>
              </a:extLst>
            </p:cNvPr>
            <p:cNvGrpSpPr/>
            <p:nvPr/>
          </p:nvGrpSpPr>
          <p:grpSpPr>
            <a:xfrm>
              <a:off x="10474771" y="2886935"/>
              <a:ext cx="522720" cy="548953"/>
              <a:chOff x="1810182" y="2199292"/>
              <a:chExt cx="522720" cy="548953"/>
            </a:xfrm>
          </p:grpSpPr>
          <p:sp>
            <p:nvSpPr>
              <p:cNvPr id="1102" name="Oval 47">
                <a:extLst>
                  <a:ext uri="{FF2B5EF4-FFF2-40B4-BE49-F238E27FC236}">
                    <a16:creationId xmlns:a16="http://schemas.microsoft.com/office/drawing/2014/main" id="{6BEDEB13-5862-CCF7-C571-760D2BB45D29}"/>
                  </a:ext>
                </a:extLst>
              </p:cNvPr>
              <p:cNvSpPr/>
              <p:nvPr/>
            </p:nvSpPr>
            <p:spPr>
              <a:xfrm>
                <a:off x="1810182" y="2225525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103" name="TextBox 48">
                <a:extLst>
                  <a:ext uri="{FF2B5EF4-FFF2-40B4-BE49-F238E27FC236}">
                    <a16:creationId xmlns:a16="http://schemas.microsoft.com/office/drawing/2014/main" id="{59B67098-A10B-5EFF-CDF2-3F4480E47CA2}"/>
                  </a:ext>
                </a:extLst>
              </p:cNvPr>
              <p:cNvSpPr txBox="1"/>
              <p:nvPr/>
            </p:nvSpPr>
            <p:spPr>
              <a:xfrm>
                <a:off x="1871964" y="219929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cxnSp>
          <p:nvCxnSpPr>
            <p:cNvPr id="1098" name="直線矢印コネクタ 1097">
              <a:extLst>
                <a:ext uri="{FF2B5EF4-FFF2-40B4-BE49-F238E27FC236}">
                  <a16:creationId xmlns:a16="http://schemas.microsoft.com/office/drawing/2014/main" id="{9584D821-4370-E47D-BEF7-BF6282B30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8841" y="2415205"/>
              <a:ext cx="331134" cy="2894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2" name="グループ化 1121">
              <a:extLst>
                <a:ext uri="{FF2B5EF4-FFF2-40B4-BE49-F238E27FC236}">
                  <a16:creationId xmlns:a16="http://schemas.microsoft.com/office/drawing/2014/main" id="{09D26ADF-27C4-2AB3-50D4-678AC854D85F}"/>
                </a:ext>
              </a:extLst>
            </p:cNvPr>
            <p:cNvGrpSpPr/>
            <p:nvPr/>
          </p:nvGrpSpPr>
          <p:grpSpPr>
            <a:xfrm>
              <a:off x="11105922" y="2556164"/>
              <a:ext cx="571181" cy="559371"/>
              <a:chOff x="10068244" y="2258712"/>
              <a:chExt cx="571181" cy="559371"/>
            </a:xfrm>
          </p:grpSpPr>
          <p:sp>
            <p:nvSpPr>
              <p:cNvPr id="1096" name="Oval 64">
                <a:extLst>
                  <a:ext uri="{FF2B5EF4-FFF2-40B4-BE49-F238E27FC236}">
                    <a16:creationId xmlns:a16="http://schemas.microsoft.com/office/drawing/2014/main" id="{D4F11096-3335-4121-1DC9-B6FFA1A79B02}"/>
                  </a:ext>
                </a:extLst>
              </p:cNvPr>
              <p:cNvSpPr/>
              <p:nvPr/>
            </p:nvSpPr>
            <p:spPr>
              <a:xfrm>
                <a:off x="10068244" y="2258712"/>
                <a:ext cx="571181" cy="55937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097" name="TextBox 65">
                <a:extLst>
                  <a:ext uri="{FF2B5EF4-FFF2-40B4-BE49-F238E27FC236}">
                    <a16:creationId xmlns:a16="http://schemas.microsoft.com/office/drawing/2014/main" id="{73113F08-23E5-54EB-261C-33C9902B4C8A}"/>
                  </a:ext>
                </a:extLst>
              </p:cNvPr>
              <p:cNvSpPr txBox="1"/>
              <p:nvPr/>
            </p:nvSpPr>
            <p:spPr>
              <a:xfrm>
                <a:off x="10147626" y="2279953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>
                    <a:cs typeface="Times New Roman" panose="02020603050405020304" pitchFamily="18" charset="0"/>
                  </a:rPr>
                  <a:t>Λ</a:t>
                </a:r>
              </a:p>
            </p:txBody>
          </p:sp>
        </p:grpSp>
        <p:cxnSp>
          <p:nvCxnSpPr>
            <p:cNvPr id="1099" name="直線矢印コネクタ 1098">
              <a:extLst>
                <a:ext uri="{FF2B5EF4-FFF2-40B4-BE49-F238E27FC236}">
                  <a16:creationId xmlns:a16="http://schemas.microsoft.com/office/drawing/2014/main" id="{DF9F487D-C43A-3274-5701-1CBEBC2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2554" y="3420335"/>
              <a:ext cx="372368" cy="3202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爆発 1 1100">
              <a:extLst>
                <a:ext uri="{FF2B5EF4-FFF2-40B4-BE49-F238E27FC236}">
                  <a16:creationId xmlns:a16="http://schemas.microsoft.com/office/drawing/2014/main" id="{7492FF16-F43D-0301-949D-BF361D477F34}"/>
                </a:ext>
              </a:extLst>
            </p:cNvPr>
            <p:cNvSpPr/>
            <p:nvPr/>
          </p:nvSpPr>
          <p:spPr>
            <a:xfrm>
              <a:off x="10919694" y="2868699"/>
              <a:ext cx="387795" cy="387795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90" name="グループ化 1189">
            <a:extLst>
              <a:ext uri="{FF2B5EF4-FFF2-40B4-BE49-F238E27FC236}">
                <a16:creationId xmlns:a16="http://schemas.microsoft.com/office/drawing/2014/main" id="{189F3442-FFC0-D421-430F-36E18C2BD9D2}"/>
              </a:ext>
            </a:extLst>
          </p:cNvPr>
          <p:cNvGrpSpPr/>
          <p:nvPr/>
        </p:nvGrpSpPr>
        <p:grpSpPr>
          <a:xfrm>
            <a:off x="8345875" y="2668589"/>
            <a:ext cx="833140" cy="825312"/>
            <a:chOff x="8667212" y="2619173"/>
            <a:chExt cx="833140" cy="825312"/>
          </a:xfrm>
        </p:grpSpPr>
        <p:sp>
          <p:nvSpPr>
            <p:cNvPr id="1149" name="Oval 50">
              <a:extLst>
                <a:ext uri="{FF2B5EF4-FFF2-40B4-BE49-F238E27FC236}">
                  <a16:creationId xmlns:a16="http://schemas.microsoft.com/office/drawing/2014/main" id="{E66E21A4-0F0B-0857-2153-11699305083E}"/>
                </a:ext>
              </a:extLst>
            </p:cNvPr>
            <p:cNvSpPr/>
            <p:nvPr/>
          </p:nvSpPr>
          <p:spPr>
            <a:xfrm>
              <a:off x="8976347" y="3003825"/>
              <a:ext cx="243853" cy="24385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150" name="TextBox 51">
              <a:extLst>
                <a:ext uri="{FF2B5EF4-FFF2-40B4-BE49-F238E27FC236}">
                  <a16:creationId xmlns:a16="http://schemas.microsoft.com/office/drawing/2014/main" id="{198F6812-459A-4DC8-2363-76A97A0F8E09}"/>
                </a:ext>
              </a:extLst>
            </p:cNvPr>
            <p:cNvSpPr txBox="1"/>
            <p:nvPr/>
          </p:nvSpPr>
          <p:spPr>
            <a:xfrm>
              <a:off x="8992034" y="2971800"/>
              <a:ext cx="151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1400" b="1" i="1">
                  <a:cs typeface="Times New Roman" panose="02020603050405020304" pitchFamily="18" charset="0"/>
                </a:rPr>
                <a:t>n</a:t>
              </a:r>
              <a:endParaRPr lang="en-JP" sz="1400" b="1" baseline="-25000">
                <a:cs typeface="Times New Roman" panose="02020603050405020304" pitchFamily="18" charset="0"/>
              </a:endParaRPr>
            </a:p>
          </p:txBody>
        </p:sp>
        <p:sp>
          <p:nvSpPr>
            <p:cNvPr id="1147" name="Oval 47">
              <a:extLst>
                <a:ext uri="{FF2B5EF4-FFF2-40B4-BE49-F238E27FC236}">
                  <a16:creationId xmlns:a16="http://schemas.microsoft.com/office/drawing/2014/main" id="{E9201BBB-43BE-6FB0-A49E-2CD3F8A00F87}"/>
                </a:ext>
              </a:extLst>
            </p:cNvPr>
            <p:cNvSpPr/>
            <p:nvPr/>
          </p:nvSpPr>
          <p:spPr>
            <a:xfrm>
              <a:off x="8797524" y="2724424"/>
              <a:ext cx="243853" cy="243853"/>
            </a:xfrm>
            <a:prstGeom prst="ellipse">
              <a:avLst/>
            </a:prstGeom>
            <a:solidFill>
              <a:srgbClr val="0070C0">
                <a:alpha val="9247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148" name="TextBox 48">
              <a:extLst>
                <a:ext uri="{FF2B5EF4-FFF2-40B4-BE49-F238E27FC236}">
                  <a16:creationId xmlns:a16="http://schemas.microsoft.com/office/drawing/2014/main" id="{43650764-057D-114D-0442-F77F5711B413}"/>
                </a:ext>
              </a:extLst>
            </p:cNvPr>
            <p:cNvSpPr txBox="1"/>
            <p:nvPr/>
          </p:nvSpPr>
          <p:spPr>
            <a:xfrm>
              <a:off x="8764566" y="2663147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1400" b="1" i="1"/>
                <a:t>p</a:t>
              </a:r>
              <a:endParaRPr lang="en-JP" sz="1400" b="1" baseline="-25000"/>
            </a:p>
          </p:txBody>
        </p:sp>
        <p:sp>
          <p:nvSpPr>
            <p:cNvPr id="1141" name="Oval 64">
              <a:extLst>
                <a:ext uri="{FF2B5EF4-FFF2-40B4-BE49-F238E27FC236}">
                  <a16:creationId xmlns:a16="http://schemas.microsoft.com/office/drawing/2014/main" id="{51CB9130-69F0-263E-95C6-854F9E736C4C}"/>
                </a:ext>
              </a:extLst>
            </p:cNvPr>
            <p:cNvSpPr/>
            <p:nvPr/>
          </p:nvSpPr>
          <p:spPr>
            <a:xfrm>
              <a:off x="9094848" y="2719442"/>
              <a:ext cx="266460" cy="26095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142" name="TextBox 65">
              <a:extLst>
                <a:ext uri="{FF2B5EF4-FFF2-40B4-BE49-F238E27FC236}">
                  <a16:creationId xmlns:a16="http://schemas.microsoft.com/office/drawing/2014/main" id="{4F02866E-281C-78B0-C7C0-876605F8749E}"/>
                </a:ext>
              </a:extLst>
            </p:cNvPr>
            <p:cNvSpPr txBox="1"/>
            <p:nvPr/>
          </p:nvSpPr>
          <p:spPr>
            <a:xfrm>
              <a:off x="9067800" y="2667000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1400" b="1">
                  <a:cs typeface="Times New Roman" panose="02020603050405020304" pitchFamily="18" charset="0"/>
                </a:rPr>
                <a:t>Λ</a:t>
              </a:r>
            </a:p>
          </p:txBody>
        </p:sp>
        <p:cxnSp>
          <p:nvCxnSpPr>
            <p:cNvPr id="1143" name="直線矢印コネクタ 1142">
              <a:extLst>
                <a:ext uri="{FF2B5EF4-FFF2-40B4-BE49-F238E27FC236}">
                  <a16:creationId xmlns:a16="http://schemas.microsoft.com/office/drawing/2014/main" id="{8ECD7127-EBA2-A841-7EED-30BFD41DF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4034" y="2626447"/>
              <a:ext cx="156318" cy="154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線矢印コネクタ 1143">
              <a:extLst>
                <a:ext uri="{FF2B5EF4-FFF2-40B4-BE49-F238E27FC236}">
                  <a16:creationId xmlns:a16="http://schemas.microsoft.com/office/drawing/2014/main" id="{068E89D5-A2D1-FC0C-55FC-543ADB869C9F}"/>
                </a:ext>
              </a:extLst>
            </p:cNvPr>
            <p:cNvCxnSpPr>
              <a:cxnSpLocks/>
            </p:cNvCxnSpPr>
            <p:nvPr/>
          </p:nvCxnSpPr>
          <p:spPr>
            <a:xfrm>
              <a:off x="9094848" y="3233387"/>
              <a:ext cx="0" cy="2110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直線矢印コネクタ 1144">
              <a:extLst>
                <a:ext uri="{FF2B5EF4-FFF2-40B4-BE49-F238E27FC236}">
                  <a16:creationId xmlns:a16="http://schemas.microsoft.com/office/drawing/2014/main" id="{66102473-1256-6411-D412-E401E1DD31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7212" y="2619173"/>
              <a:ext cx="155041" cy="1614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6" name="爆発 1 1145">
              <a:extLst>
                <a:ext uri="{FF2B5EF4-FFF2-40B4-BE49-F238E27FC236}">
                  <a16:creationId xmlns:a16="http://schemas.microsoft.com/office/drawing/2014/main" id="{ABAE3FA8-C8B2-4CBD-CFF7-BDA60C00FE68}"/>
                </a:ext>
              </a:extLst>
            </p:cNvPr>
            <p:cNvSpPr/>
            <p:nvPr/>
          </p:nvSpPr>
          <p:spPr>
            <a:xfrm>
              <a:off x="8964113" y="2832171"/>
              <a:ext cx="218900" cy="218900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95B5A739-BDB8-B005-5FFB-CC755754DD19}"/>
              </a:ext>
            </a:extLst>
          </p:cNvPr>
          <p:cNvSpPr txBox="1"/>
          <p:nvPr/>
        </p:nvSpPr>
        <p:spPr>
          <a:xfrm>
            <a:off x="9249560" y="2352838"/>
            <a:ext cx="7841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0" dirty="0"/>
              <a:t>&lt;</a:t>
            </a:r>
            <a:endParaRPr kumimoji="1" lang="ja-JP" altLang="en-US" sz="8000"/>
          </a:p>
        </p:txBody>
      </p:sp>
      <p:sp>
        <p:nvSpPr>
          <p:cNvPr id="1171" name="Oval 50">
            <a:extLst>
              <a:ext uri="{FF2B5EF4-FFF2-40B4-BE49-F238E27FC236}">
                <a16:creationId xmlns:a16="http://schemas.microsoft.com/office/drawing/2014/main" id="{A5A53F10-20B9-B8C0-072E-403879221CF8}"/>
              </a:ext>
            </a:extLst>
          </p:cNvPr>
          <p:cNvSpPr/>
          <p:nvPr/>
        </p:nvSpPr>
        <p:spPr>
          <a:xfrm>
            <a:off x="10693788" y="5189771"/>
            <a:ext cx="268238" cy="268238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1172" name="TextBox 51">
            <a:extLst>
              <a:ext uri="{FF2B5EF4-FFF2-40B4-BE49-F238E27FC236}">
                <a16:creationId xmlns:a16="http://schemas.microsoft.com/office/drawing/2014/main" id="{FDDE8A7E-F2C9-C301-FB31-4DA756BEFBDA}"/>
              </a:ext>
            </a:extLst>
          </p:cNvPr>
          <p:cNvSpPr txBox="1"/>
          <p:nvPr/>
        </p:nvSpPr>
        <p:spPr>
          <a:xfrm>
            <a:off x="10716864" y="5190761"/>
            <a:ext cx="167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400" b="1" i="1">
                <a:cs typeface="Times New Roman" panose="02020603050405020304" pitchFamily="18" charset="0"/>
              </a:rPr>
              <a:t>n</a:t>
            </a:r>
            <a:endParaRPr lang="en-JP" sz="1400" b="1" baseline="-25000">
              <a:cs typeface="Times New Roman" panose="02020603050405020304" pitchFamily="18" charset="0"/>
            </a:endParaRPr>
          </a:p>
        </p:txBody>
      </p:sp>
      <p:sp>
        <p:nvSpPr>
          <p:cNvPr id="1169" name="Oval 47">
            <a:extLst>
              <a:ext uri="{FF2B5EF4-FFF2-40B4-BE49-F238E27FC236}">
                <a16:creationId xmlns:a16="http://schemas.microsoft.com/office/drawing/2014/main" id="{13456A27-0D7D-6102-4F99-29A464EBAFD8}"/>
              </a:ext>
            </a:extLst>
          </p:cNvPr>
          <p:cNvSpPr/>
          <p:nvPr/>
        </p:nvSpPr>
        <p:spPr>
          <a:xfrm>
            <a:off x="10599043" y="5090822"/>
            <a:ext cx="268238" cy="268238"/>
          </a:xfrm>
          <a:prstGeom prst="ellipse">
            <a:avLst/>
          </a:prstGeom>
          <a:solidFill>
            <a:srgbClr val="0070C0">
              <a:alpha val="9247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1170" name="TextBox 48">
            <a:extLst>
              <a:ext uri="{FF2B5EF4-FFF2-40B4-BE49-F238E27FC236}">
                <a16:creationId xmlns:a16="http://schemas.microsoft.com/office/drawing/2014/main" id="{8328B5F2-EE10-299B-7021-620C52992CB1}"/>
              </a:ext>
            </a:extLst>
          </p:cNvPr>
          <p:cNvSpPr txBox="1"/>
          <p:nvPr/>
        </p:nvSpPr>
        <p:spPr>
          <a:xfrm>
            <a:off x="10595347" y="504077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b="1" i="1"/>
              <a:t>p</a:t>
            </a:r>
            <a:endParaRPr lang="en-JP" sz="1400" b="1" baseline="-25000"/>
          </a:p>
        </p:txBody>
      </p:sp>
      <p:cxnSp>
        <p:nvCxnSpPr>
          <p:cNvPr id="1163" name="直線矢印コネクタ 1162">
            <a:extLst>
              <a:ext uri="{FF2B5EF4-FFF2-40B4-BE49-F238E27FC236}">
                <a16:creationId xmlns:a16="http://schemas.microsoft.com/office/drawing/2014/main" id="{574900BB-AE72-2909-088C-62504A9CFF31}"/>
              </a:ext>
            </a:extLst>
          </p:cNvPr>
          <p:cNvCxnSpPr>
            <a:cxnSpLocks/>
          </p:cNvCxnSpPr>
          <p:nvPr/>
        </p:nvCxnSpPr>
        <p:spPr>
          <a:xfrm flipV="1">
            <a:off x="11186132" y="4835288"/>
            <a:ext cx="169924" cy="148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7" name="Oval 64">
            <a:extLst>
              <a:ext uri="{FF2B5EF4-FFF2-40B4-BE49-F238E27FC236}">
                <a16:creationId xmlns:a16="http://schemas.microsoft.com/office/drawing/2014/main" id="{5F479D53-1FE2-4165-0862-C1C23A99B1BF}"/>
              </a:ext>
            </a:extLst>
          </p:cNvPr>
          <p:cNvSpPr/>
          <p:nvPr/>
        </p:nvSpPr>
        <p:spPr>
          <a:xfrm>
            <a:off x="10922920" y="4907622"/>
            <a:ext cx="293106" cy="287046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1168" name="TextBox 65">
            <a:extLst>
              <a:ext uri="{FF2B5EF4-FFF2-40B4-BE49-F238E27FC236}">
                <a16:creationId xmlns:a16="http://schemas.microsoft.com/office/drawing/2014/main" id="{C7F37FD7-57A3-1206-A15D-A59BC39740C9}"/>
              </a:ext>
            </a:extLst>
          </p:cNvPr>
          <p:cNvSpPr txBox="1"/>
          <p:nvPr/>
        </p:nvSpPr>
        <p:spPr>
          <a:xfrm>
            <a:off x="10926089" y="490714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b="1">
                <a:cs typeface="Times New Roman" panose="02020603050405020304" pitchFamily="18" charset="0"/>
              </a:rPr>
              <a:t>Λ</a:t>
            </a:r>
          </a:p>
        </p:txBody>
      </p:sp>
      <p:cxnSp>
        <p:nvCxnSpPr>
          <p:cNvPr id="1165" name="直線矢印コネクタ 1164">
            <a:extLst>
              <a:ext uri="{FF2B5EF4-FFF2-40B4-BE49-F238E27FC236}">
                <a16:creationId xmlns:a16="http://schemas.microsoft.com/office/drawing/2014/main" id="{E7997A07-7810-C04A-C325-7ABD7752FCBD}"/>
              </a:ext>
            </a:extLst>
          </p:cNvPr>
          <p:cNvCxnSpPr>
            <a:cxnSpLocks/>
          </p:cNvCxnSpPr>
          <p:nvPr/>
        </p:nvCxnSpPr>
        <p:spPr>
          <a:xfrm flipH="1">
            <a:off x="10536326" y="5351079"/>
            <a:ext cx="191084" cy="164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6" name="爆発 1 1165">
            <a:extLst>
              <a:ext uri="{FF2B5EF4-FFF2-40B4-BE49-F238E27FC236}">
                <a16:creationId xmlns:a16="http://schemas.microsoft.com/office/drawing/2014/main" id="{AC91FCC6-D40B-5EAD-A0AC-54F8784A5C6A}"/>
              </a:ext>
            </a:extLst>
          </p:cNvPr>
          <p:cNvSpPr/>
          <p:nvPr/>
        </p:nvSpPr>
        <p:spPr>
          <a:xfrm>
            <a:off x="10827359" y="5068002"/>
            <a:ext cx="199000" cy="19900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73" name="グループ化 1172">
            <a:extLst>
              <a:ext uri="{FF2B5EF4-FFF2-40B4-BE49-F238E27FC236}">
                <a16:creationId xmlns:a16="http://schemas.microsoft.com/office/drawing/2014/main" id="{47ACD86D-372A-BC88-621B-3034C7564C29}"/>
              </a:ext>
            </a:extLst>
          </p:cNvPr>
          <p:cNvGrpSpPr/>
          <p:nvPr/>
        </p:nvGrpSpPr>
        <p:grpSpPr>
          <a:xfrm>
            <a:off x="8190828" y="4340763"/>
            <a:ext cx="1785909" cy="1769129"/>
            <a:chOff x="8646744" y="2147265"/>
            <a:chExt cx="1785909" cy="1769129"/>
          </a:xfrm>
        </p:grpSpPr>
        <p:grpSp>
          <p:nvGrpSpPr>
            <p:cNvPr id="1174" name="グループ化 1173">
              <a:extLst>
                <a:ext uri="{FF2B5EF4-FFF2-40B4-BE49-F238E27FC236}">
                  <a16:creationId xmlns:a16="http://schemas.microsoft.com/office/drawing/2014/main" id="{30705BDD-BDBD-9358-028E-0B0420CA153D}"/>
                </a:ext>
              </a:extLst>
            </p:cNvPr>
            <p:cNvGrpSpPr/>
            <p:nvPr/>
          </p:nvGrpSpPr>
          <p:grpSpPr>
            <a:xfrm>
              <a:off x="9302556" y="2971800"/>
              <a:ext cx="522720" cy="522720"/>
              <a:chOff x="3091479" y="2316430"/>
              <a:chExt cx="522720" cy="522720"/>
            </a:xfrm>
          </p:grpSpPr>
          <p:sp>
            <p:nvSpPr>
              <p:cNvPr id="1185" name="Oval 50">
                <a:extLst>
                  <a:ext uri="{FF2B5EF4-FFF2-40B4-BE49-F238E27FC236}">
                    <a16:creationId xmlns:a16="http://schemas.microsoft.com/office/drawing/2014/main" id="{D90D2EE2-484C-E197-57D3-E0EF9DDE3BEE}"/>
                  </a:ext>
                </a:extLst>
              </p:cNvPr>
              <p:cNvSpPr/>
              <p:nvPr/>
            </p:nvSpPr>
            <p:spPr>
              <a:xfrm>
                <a:off x="3091479" y="2316430"/>
                <a:ext cx="522720" cy="522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9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186" name="TextBox 51">
                <a:extLst>
                  <a:ext uri="{FF2B5EF4-FFF2-40B4-BE49-F238E27FC236}">
                    <a16:creationId xmlns:a16="http://schemas.microsoft.com/office/drawing/2014/main" id="{27432023-1F14-E185-9873-36AB27DE8EA2}"/>
                  </a:ext>
                </a:extLst>
              </p:cNvPr>
              <p:cNvSpPr txBox="1"/>
              <p:nvPr/>
            </p:nvSpPr>
            <p:spPr>
              <a:xfrm>
                <a:off x="3136447" y="2318360"/>
                <a:ext cx="325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n</a:t>
                </a:r>
                <a:endParaRPr lang="en-JP" sz="2400" b="1" baseline="-250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5" name="グループ化 1174">
              <a:extLst>
                <a:ext uri="{FF2B5EF4-FFF2-40B4-BE49-F238E27FC236}">
                  <a16:creationId xmlns:a16="http://schemas.microsoft.com/office/drawing/2014/main" id="{C6A77B5F-E951-9208-71F4-7B5BB7AD6D63}"/>
                </a:ext>
              </a:extLst>
            </p:cNvPr>
            <p:cNvGrpSpPr/>
            <p:nvPr/>
          </p:nvGrpSpPr>
          <p:grpSpPr>
            <a:xfrm>
              <a:off x="8926080" y="2346647"/>
              <a:ext cx="522720" cy="548953"/>
              <a:chOff x="1810182" y="2199292"/>
              <a:chExt cx="522720" cy="548953"/>
            </a:xfrm>
          </p:grpSpPr>
          <p:sp>
            <p:nvSpPr>
              <p:cNvPr id="1183" name="Oval 47">
                <a:extLst>
                  <a:ext uri="{FF2B5EF4-FFF2-40B4-BE49-F238E27FC236}">
                    <a16:creationId xmlns:a16="http://schemas.microsoft.com/office/drawing/2014/main" id="{D7A52A0C-EB40-C41F-06F7-212EABA2FF29}"/>
                  </a:ext>
                </a:extLst>
              </p:cNvPr>
              <p:cNvSpPr/>
              <p:nvPr/>
            </p:nvSpPr>
            <p:spPr>
              <a:xfrm>
                <a:off x="1810182" y="2225525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184" name="TextBox 48">
                <a:extLst>
                  <a:ext uri="{FF2B5EF4-FFF2-40B4-BE49-F238E27FC236}">
                    <a16:creationId xmlns:a16="http://schemas.microsoft.com/office/drawing/2014/main" id="{874C044A-DBE7-3466-9B70-03D818CC9DEE}"/>
                  </a:ext>
                </a:extLst>
              </p:cNvPr>
              <p:cNvSpPr txBox="1"/>
              <p:nvPr/>
            </p:nvSpPr>
            <p:spPr>
              <a:xfrm>
                <a:off x="1871964" y="219929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grpSp>
          <p:nvGrpSpPr>
            <p:cNvPr id="1176" name="グループ化 1175">
              <a:extLst>
                <a:ext uri="{FF2B5EF4-FFF2-40B4-BE49-F238E27FC236}">
                  <a16:creationId xmlns:a16="http://schemas.microsoft.com/office/drawing/2014/main" id="{6FBC4125-8832-BA5F-702E-CFAA337784CA}"/>
                </a:ext>
              </a:extLst>
            </p:cNvPr>
            <p:cNvGrpSpPr/>
            <p:nvPr/>
          </p:nvGrpSpPr>
          <p:grpSpPr>
            <a:xfrm>
              <a:off x="9563419" y="2362200"/>
              <a:ext cx="571181" cy="559371"/>
              <a:chOff x="9754230" y="2279091"/>
              <a:chExt cx="571181" cy="559371"/>
            </a:xfrm>
          </p:grpSpPr>
          <p:sp>
            <p:nvSpPr>
              <p:cNvPr id="1181" name="Oval 64">
                <a:extLst>
                  <a:ext uri="{FF2B5EF4-FFF2-40B4-BE49-F238E27FC236}">
                    <a16:creationId xmlns:a16="http://schemas.microsoft.com/office/drawing/2014/main" id="{BD5A6149-D852-CE84-1323-5603F1B3744C}"/>
                  </a:ext>
                </a:extLst>
              </p:cNvPr>
              <p:cNvSpPr/>
              <p:nvPr/>
            </p:nvSpPr>
            <p:spPr>
              <a:xfrm>
                <a:off x="9754230" y="2279091"/>
                <a:ext cx="571181" cy="55937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182" name="TextBox 65">
                <a:extLst>
                  <a:ext uri="{FF2B5EF4-FFF2-40B4-BE49-F238E27FC236}">
                    <a16:creationId xmlns:a16="http://schemas.microsoft.com/office/drawing/2014/main" id="{8C34D4B8-616F-7085-2FEB-0D6DC13C288A}"/>
                  </a:ext>
                </a:extLst>
              </p:cNvPr>
              <p:cNvSpPr txBox="1"/>
              <p:nvPr/>
            </p:nvSpPr>
            <p:spPr>
              <a:xfrm>
                <a:off x="9844896" y="2314638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>
                    <a:cs typeface="Times New Roman" panose="02020603050405020304" pitchFamily="18" charset="0"/>
                  </a:rPr>
                  <a:t>Λ</a:t>
                </a:r>
              </a:p>
            </p:txBody>
          </p:sp>
        </p:grpSp>
        <p:cxnSp>
          <p:nvCxnSpPr>
            <p:cNvPr id="1177" name="直線矢印コネクタ 1176">
              <a:extLst>
                <a:ext uri="{FF2B5EF4-FFF2-40B4-BE49-F238E27FC236}">
                  <a16:creationId xmlns:a16="http://schemas.microsoft.com/office/drawing/2014/main" id="{009FD896-6B82-59DB-6FC3-27EA50CFF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7571" y="2162858"/>
              <a:ext cx="335082" cy="3304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線矢印コネクタ 1177">
              <a:extLst>
                <a:ext uri="{FF2B5EF4-FFF2-40B4-BE49-F238E27FC236}">
                  <a16:creationId xmlns:a16="http://schemas.microsoft.com/office/drawing/2014/main" id="{3B179604-34B5-8ED6-0C3E-B1EFF8436886}"/>
                </a:ext>
              </a:extLst>
            </p:cNvPr>
            <p:cNvCxnSpPr>
              <a:cxnSpLocks/>
            </p:cNvCxnSpPr>
            <p:nvPr/>
          </p:nvCxnSpPr>
          <p:spPr>
            <a:xfrm>
              <a:off x="9563419" y="3463887"/>
              <a:ext cx="0" cy="4525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直線矢印コネクタ 1178">
              <a:extLst>
                <a:ext uri="{FF2B5EF4-FFF2-40B4-BE49-F238E27FC236}">
                  <a16:creationId xmlns:a16="http://schemas.microsoft.com/office/drawing/2014/main" id="{552F7956-4182-8B61-405C-A03945A9B2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46744" y="2147265"/>
              <a:ext cx="332343" cy="3460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0" name="爆発 1 1179">
              <a:extLst>
                <a:ext uri="{FF2B5EF4-FFF2-40B4-BE49-F238E27FC236}">
                  <a16:creationId xmlns:a16="http://schemas.microsoft.com/office/drawing/2014/main" id="{C3102CE6-AE46-1204-22CC-04F8D3F7CC29}"/>
                </a:ext>
              </a:extLst>
            </p:cNvPr>
            <p:cNvSpPr/>
            <p:nvPr/>
          </p:nvSpPr>
          <p:spPr>
            <a:xfrm>
              <a:off x="9283177" y="2603846"/>
              <a:ext cx="469232" cy="4692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87" name="テキスト ボックス 1186">
            <a:extLst>
              <a:ext uri="{FF2B5EF4-FFF2-40B4-BE49-F238E27FC236}">
                <a16:creationId xmlns:a16="http://schemas.microsoft.com/office/drawing/2014/main" id="{2C4E5A27-607D-7D5C-A000-C69DBC1BEF1A}"/>
              </a:ext>
            </a:extLst>
          </p:cNvPr>
          <p:cNvSpPr txBox="1"/>
          <p:nvPr/>
        </p:nvSpPr>
        <p:spPr>
          <a:xfrm>
            <a:off x="9655211" y="4630691"/>
            <a:ext cx="7841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0" dirty="0"/>
              <a:t>&gt;</a:t>
            </a:r>
            <a:endParaRPr kumimoji="1" lang="ja-JP" altLang="en-US" sz="8000"/>
          </a:p>
        </p:txBody>
      </p:sp>
      <p:sp>
        <p:nvSpPr>
          <p:cNvPr id="1188" name="正方形/長方形 1187">
            <a:extLst>
              <a:ext uri="{FF2B5EF4-FFF2-40B4-BE49-F238E27FC236}">
                <a16:creationId xmlns:a16="http://schemas.microsoft.com/office/drawing/2014/main" id="{6898BCE2-0E48-F5E9-EB5E-05A77806307E}"/>
              </a:ext>
            </a:extLst>
          </p:cNvPr>
          <p:cNvSpPr/>
          <p:nvPr/>
        </p:nvSpPr>
        <p:spPr>
          <a:xfrm>
            <a:off x="8081938" y="1706722"/>
            <a:ext cx="3772668" cy="47373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9" name="テキスト ボックス 1188">
            <a:extLst>
              <a:ext uri="{FF2B5EF4-FFF2-40B4-BE49-F238E27FC236}">
                <a16:creationId xmlns:a16="http://schemas.microsoft.com/office/drawing/2014/main" id="{24747405-027B-6265-803A-42A8EACC9575}"/>
              </a:ext>
            </a:extLst>
          </p:cNvPr>
          <p:cNvSpPr txBox="1"/>
          <p:nvPr/>
        </p:nvSpPr>
        <p:spPr>
          <a:xfrm>
            <a:off x="10114759" y="5942994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Scenario 2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601664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498AE-7551-6BA0-FB8A-F86B7300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502CF69B-7F2D-692E-BC46-53747436CC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1000" y="150019"/>
                <a:ext cx="9525000" cy="7778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u="sng" dirty="0"/>
                  <a:t>J-PARC E89: Further study of 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ja-JP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u="sng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kumimoji="1" lang="en-US" altLang="ja-JP" b="0" i="1" u="sng" smtClean="0">
                        <a:latin typeface="Cambria Math" panose="02040503050406030204" pitchFamily="18" charset="0"/>
                      </a:rPr>
                      <m:t>𝑁𝑁</m:t>
                    </m:r>
                  </m:oMath>
                </a14:m>
                <a:r>
                  <a:rPr kumimoji="1" lang="en-US" altLang="ja-JP" u="sng" dirty="0"/>
                  <a:t>”</a:t>
                </a:r>
                <a:endParaRPr kumimoji="1" lang="ja-JP" altLang="en-US" u="sng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502CF69B-7F2D-692E-BC46-53747436C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1000" y="150019"/>
                <a:ext cx="9525000" cy="777875"/>
              </a:xfrm>
              <a:blipFill>
                <a:blip r:embed="rId2"/>
                <a:stretch>
                  <a:fillRect l="-2667" t="-19672" r="-400" b="-34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FD9FD25-ADB7-611D-8092-9F8331F7E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43000"/>
                <a:ext cx="9753600" cy="660429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sz="3000" dirty="0"/>
                  <a:t>1. Confirmation of </a:t>
                </a:r>
                <a:r>
                  <a:rPr kumimoji="1" lang="en-US" altLang="ja-JP" sz="3000" b="1" dirty="0">
                    <a:solidFill>
                      <a:schemeClr val="accent5"/>
                    </a:solidFill>
                  </a:rPr>
                  <a:t>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ja-JP" sz="3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kumimoji="1" lang="en-US" altLang="ja-JP" sz="3000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3000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p>
                            <m:r>
                              <a:rPr kumimoji="1" lang="en-US" altLang="ja-JP" sz="3000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e>
                    </m:acc>
                    <m:r>
                      <a:rPr kumimoji="1" lang="en-US" altLang="ja-JP" sz="3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𝒏𝒏</m:t>
                    </m:r>
                  </m:oMath>
                </a14:m>
                <a:r>
                  <a:rPr kumimoji="1" lang="en-US" altLang="ja-JP" sz="3000" b="1" dirty="0">
                    <a:solidFill>
                      <a:schemeClr val="accent5"/>
                    </a:solidFill>
                  </a:rPr>
                  <a:t>”, </a:t>
                </a:r>
                <a:r>
                  <a:rPr kumimoji="1" lang="en-US" altLang="ja-JP" sz="3000" dirty="0"/>
                  <a:t>iso-spin partner of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3000" b="0" i="1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kumimoji="1" lang="en-US" altLang="ja-JP" sz="3000" dirty="0"/>
                  <a:t>”</a:t>
                </a:r>
                <a:endParaRPr kumimoji="1" lang="ja-JP" altLang="en-US" sz="300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0FD9FD25-ADB7-611D-8092-9F8331F7E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43000"/>
                <a:ext cx="9753600" cy="660429"/>
              </a:xfrm>
              <a:blipFill>
                <a:blip r:embed="rId3"/>
                <a:stretch>
                  <a:fillRect l="-1430" t="-3774" b="-188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82FD6B-C638-BCEC-376F-04AF29F6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904C1-AD9C-E94E-BE5B-AC9D32C2390A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824613-7270-28AF-B4EC-A5989C25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965719-4C99-82E9-F5E1-75E81135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sz="16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81B5E86-0030-A602-C207-8324B0237AA3}"/>
              </a:ext>
            </a:extLst>
          </p:cNvPr>
          <p:cNvSpPr txBox="1"/>
          <p:nvPr/>
        </p:nvSpPr>
        <p:spPr>
          <a:xfrm>
            <a:off x="2895600" y="5806098"/>
            <a:ext cx="62865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3000" b="1" dirty="0">
                <a:solidFill>
                  <a:schemeClr val="accent5"/>
                </a:solidFill>
              </a:rPr>
              <a:t>Neutron should be detected.</a:t>
            </a:r>
            <a:endParaRPr lang="ja-JP" altLang="en-US" sz="3000" b="1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63E4D07-2C91-1BAC-5A57-064842873A92}"/>
              </a:ext>
            </a:extLst>
          </p:cNvPr>
          <p:cNvSpPr txBox="1"/>
          <p:nvPr/>
        </p:nvSpPr>
        <p:spPr>
          <a:xfrm>
            <a:off x="3531145" y="5247229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Measured by CDS</a:t>
            </a:r>
            <a:endParaRPr kumimoji="1" lang="ja-JP" altLang="en-US" sz="2400"/>
          </a:p>
        </p:txBody>
      </p:sp>
      <p:sp>
        <p:nvSpPr>
          <p:cNvPr id="41" name="Oval 38">
            <a:extLst>
              <a:ext uri="{FF2B5EF4-FFF2-40B4-BE49-F238E27FC236}">
                <a16:creationId xmlns:a16="http://schemas.microsoft.com/office/drawing/2014/main" id="{A81A72E1-0D92-9C68-5AE0-70F94942B9AF}"/>
              </a:ext>
            </a:extLst>
          </p:cNvPr>
          <p:cNvSpPr/>
          <p:nvPr/>
        </p:nvSpPr>
        <p:spPr>
          <a:xfrm>
            <a:off x="6920563" y="2285262"/>
            <a:ext cx="632491" cy="632491"/>
          </a:xfrm>
          <a:prstGeom prst="ellipse">
            <a:avLst/>
          </a:prstGeom>
          <a:solidFill>
            <a:srgbClr val="0070C0">
              <a:alpha val="88000"/>
            </a:srgb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42" name="Oval 47">
            <a:extLst>
              <a:ext uri="{FF2B5EF4-FFF2-40B4-BE49-F238E27FC236}">
                <a16:creationId xmlns:a16="http://schemas.microsoft.com/office/drawing/2014/main" id="{6FA79312-7DFC-3FBE-B17C-04C061778A6A}"/>
              </a:ext>
            </a:extLst>
          </p:cNvPr>
          <p:cNvSpPr/>
          <p:nvPr/>
        </p:nvSpPr>
        <p:spPr>
          <a:xfrm>
            <a:off x="4204232" y="2051913"/>
            <a:ext cx="632491" cy="632491"/>
          </a:xfrm>
          <a:prstGeom prst="ellipse">
            <a:avLst/>
          </a:prstGeom>
          <a:solidFill>
            <a:srgbClr val="0070C0">
              <a:alpha val="9247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43" name="Oval 50">
            <a:extLst>
              <a:ext uri="{FF2B5EF4-FFF2-40B4-BE49-F238E27FC236}">
                <a16:creationId xmlns:a16="http://schemas.microsoft.com/office/drawing/2014/main" id="{E9D4324A-CFF7-09BE-B8BB-5098535949E5}"/>
              </a:ext>
            </a:extLst>
          </p:cNvPr>
          <p:cNvSpPr/>
          <p:nvPr/>
        </p:nvSpPr>
        <p:spPr>
          <a:xfrm>
            <a:off x="4381136" y="2424608"/>
            <a:ext cx="632491" cy="632491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44" name="TextBox 51">
            <a:extLst>
              <a:ext uri="{FF2B5EF4-FFF2-40B4-BE49-F238E27FC236}">
                <a16:creationId xmlns:a16="http://schemas.microsoft.com/office/drawing/2014/main" id="{74FCC1AD-289F-9A42-3C8A-81C51173EE1E}"/>
              </a:ext>
            </a:extLst>
          </p:cNvPr>
          <p:cNvSpPr txBox="1"/>
          <p:nvPr/>
        </p:nvSpPr>
        <p:spPr>
          <a:xfrm>
            <a:off x="4521145" y="2513688"/>
            <a:ext cx="32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n</a:t>
            </a:r>
            <a:endParaRPr lang="en-JP" sz="2400" b="1" baseline="-25000">
              <a:cs typeface="Times New Roman" panose="02020603050405020304" pitchFamily="18" charset="0"/>
            </a:endParaRPr>
          </a:p>
        </p:txBody>
      </p:sp>
      <p:sp>
        <p:nvSpPr>
          <p:cNvPr id="45" name="Oval 35">
            <a:extLst>
              <a:ext uri="{FF2B5EF4-FFF2-40B4-BE49-F238E27FC236}">
                <a16:creationId xmlns:a16="http://schemas.microsoft.com/office/drawing/2014/main" id="{B1D768C6-5EC8-EA27-BDD2-A6818B8F0DDA}"/>
              </a:ext>
            </a:extLst>
          </p:cNvPr>
          <p:cNvSpPr/>
          <p:nvPr/>
        </p:nvSpPr>
        <p:spPr>
          <a:xfrm>
            <a:off x="2594702" y="2199967"/>
            <a:ext cx="632491" cy="632491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193A8C50-3734-5F4B-9B22-0D6BFBEEE72A}"/>
              </a:ext>
            </a:extLst>
          </p:cNvPr>
          <p:cNvSpPr txBox="1"/>
          <p:nvPr/>
        </p:nvSpPr>
        <p:spPr>
          <a:xfrm>
            <a:off x="2667724" y="2301977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K</a:t>
            </a:r>
            <a:r>
              <a:rPr lang="en-JP" sz="2400" b="1" i="1" baseline="30000"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B12C7917-3221-AF7C-9B93-7A513B6CA64F}"/>
              </a:ext>
            </a:extLst>
          </p:cNvPr>
          <p:cNvSpPr txBox="1"/>
          <p:nvPr/>
        </p:nvSpPr>
        <p:spPr>
          <a:xfrm>
            <a:off x="2272363" y="285198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Times New Roman" panose="02020603050405020304" pitchFamily="18" charset="0"/>
              </a:rPr>
              <a:t>1.0 GeV/</a:t>
            </a:r>
            <a:r>
              <a:rPr lang="en-JP" i="1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8" name="Oval 38">
            <a:extLst>
              <a:ext uri="{FF2B5EF4-FFF2-40B4-BE49-F238E27FC236}">
                <a16:creationId xmlns:a16="http://schemas.microsoft.com/office/drawing/2014/main" id="{97CDCDBD-AC54-DCB4-B7D6-DCCDFC363A15}"/>
              </a:ext>
            </a:extLst>
          </p:cNvPr>
          <p:cNvSpPr/>
          <p:nvPr/>
        </p:nvSpPr>
        <p:spPr>
          <a:xfrm>
            <a:off x="4024963" y="2408543"/>
            <a:ext cx="632491" cy="632491"/>
          </a:xfrm>
          <a:prstGeom prst="ellipse">
            <a:avLst/>
          </a:prstGeom>
          <a:solidFill>
            <a:srgbClr val="0070C0">
              <a:alpha val="88000"/>
            </a:srgb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49" name="TextBox 43">
            <a:extLst>
              <a:ext uri="{FF2B5EF4-FFF2-40B4-BE49-F238E27FC236}">
                <a16:creationId xmlns:a16="http://schemas.microsoft.com/office/drawing/2014/main" id="{287430B7-EC63-7868-6610-ACEF5BE71BF2}"/>
              </a:ext>
            </a:extLst>
          </p:cNvPr>
          <p:cNvSpPr txBox="1"/>
          <p:nvPr/>
        </p:nvSpPr>
        <p:spPr>
          <a:xfrm>
            <a:off x="4139469" y="2479237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50" name="TextBox 45">
            <a:extLst>
              <a:ext uri="{FF2B5EF4-FFF2-40B4-BE49-F238E27FC236}">
                <a16:creationId xmlns:a16="http://schemas.microsoft.com/office/drawing/2014/main" id="{FA6911B6-7CA5-CBEC-F863-263D2F69D4C4}"/>
              </a:ext>
            </a:extLst>
          </p:cNvPr>
          <p:cNvSpPr txBox="1"/>
          <p:nvPr/>
        </p:nvSpPr>
        <p:spPr>
          <a:xfrm>
            <a:off x="7069606" y="2335063"/>
            <a:ext cx="46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p</a:t>
            </a:r>
            <a:endParaRPr lang="en-JP" sz="2400" b="1" baseline="-25000"/>
          </a:p>
        </p:txBody>
      </p:sp>
      <p:sp>
        <p:nvSpPr>
          <p:cNvPr id="51" name="TextBox 48">
            <a:extLst>
              <a:ext uri="{FF2B5EF4-FFF2-40B4-BE49-F238E27FC236}">
                <a16:creationId xmlns:a16="http://schemas.microsoft.com/office/drawing/2014/main" id="{AFDE1EA6-86A9-FFFE-A9B6-A9D810231038}"/>
              </a:ext>
            </a:extLst>
          </p:cNvPr>
          <p:cNvSpPr txBox="1"/>
          <p:nvPr/>
        </p:nvSpPr>
        <p:spPr>
          <a:xfrm>
            <a:off x="4359529" y="207790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/>
              <a:t>p</a:t>
            </a:r>
            <a:endParaRPr lang="en-JP" sz="2400" b="1" baseline="-25000"/>
          </a:p>
        </p:txBody>
      </p:sp>
      <p:sp>
        <p:nvSpPr>
          <p:cNvPr id="52" name="加算記号 51">
            <a:extLst>
              <a:ext uri="{FF2B5EF4-FFF2-40B4-BE49-F238E27FC236}">
                <a16:creationId xmlns:a16="http://schemas.microsoft.com/office/drawing/2014/main" id="{2D8E9558-9E57-3D30-AF85-D5671E624279}"/>
              </a:ext>
            </a:extLst>
          </p:cNvPr>
          <p:cNvSpPr/>
          <p:nvPr/>
        </p:nvSpPr>
        <p:spPr>
          <a:xfrm>
            <a:off x="3403409" y="2333377"/>
            <a:ext cx="469233" cy="426575"/>
          </a:xfrm>
          <a:prstGeom prst="mathPlus">
            <a:avLst>
              <a:gd name="adj1" fmla="val 46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963F2C5E-F891-8257-6104-D9778C0C6414}"/>
              </a:ext>
            </a:extLst>
          </p:cNvPr>
          <p:cNvSpPr/>
          <p:nvPr/>
        </p:nvSpPr>
        <p:spPr>
          <a:xfrm>
            <a:off x="5306680" y="2340412"/>
            <a:ext cx="735094" cy="364112"/>
          </a:xfrm>
          <a:prstGeom prst="rightArrow">
            <a:avLst>
              <a:gd name="adj1" fmla="val 19404"/>
              <a:gd name="adj2" fmla="val 7804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875D24FD-6AA8-5DC1-D103-6E1825928AD1}"/>
              </a:ext>
            </a:extLst>
          </p:cNvPr>
          <p:cNvGrpSpPr/>
          <p:nvPr/>
        </p:nvGrpSpPr>
        <p:grpSpPr>
          <a:xfrm>
            <a:off x="8359109" y="2235110"/>
            <a:ext cx="632491" cy="632491"/>
            <a:chOff x="7367730" y="2870930"/>
            <a:chExt cx="632491" cy="632491"/>
          </a:xfrm>
        </p:grpSpPr>
        <p:sp>
          <p:nvSpPr>
            <p:cNvPr id="55" name="Oval 47">
              <a:extLst>
                <a:ext uri="{FF2B5EF4-FFF2-40B4-BE49-F238E27FC236}">
                  <a16:creationId xmlns:a16="http://schemas.microsoft.com/office/drawing/2014/main" id="{61675995-979A-78CC-61FD-41416D521BCE}"/>
                </a:ext>
              </a:extLst>
            </p:cNvPr>
            <p:cNvSpPr/>
            <p:nvPr/>
          </p:nvSpPr>
          <p:spPr>
            <a:xfrm>
              <a:off x="7367730" y="2870930"/>
              <a:ext cx="632491" cy="632491"/>
            </a:xfrm>
            <a:prstGeom prst="ellipse">
              <a:avLst/>
            </a:prstGeom>
            <a:solidFill>
              <a:srgbClr val="0070C0">
                <a:alpha val="9247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56" name="TextBox 48">
              <a:extLst>
                <a:ext uri="{FF2B5EF4-FFF2-40B4-BE49-F238E27FC236}">
                  <a16:creationId xmlns:a16="http://schemas.microsoft.com/office/drawing/2014/main" id="{E9E12C0B-AA06-D73F-C819-6D40023D24F8}"/>
                </a:ext>
              </a:extLst>
            </p:cNvPr>
            <p:cNvSpPr txBox="1"/>
            <p:nvPr/>
          </p:nvSpPr>
          <p:spPr>
            <a:xfrm>
              <a:off x="7501072" y="2908181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 i="1"/>
                <a:t>p</a:t>
              </a:r>
              <a:r>
                <a:rPr lang="en-US" sz="2400" b="1" i="1" baseline="-25000" dirty="0"/>
                <a:t>f</a:t>
              </a:r>
              <a:endParaRPr lang="en-JP" sz="2400" b="1" baseline="-25000"/>
            </a:p>
          </p:txBody>
        </p:sp>
      </p:grpSp>
      <p:sp>
        <p:nvSpPr>
          <p:cNvPr id="57" name="Oval 47">
            <a:extLst>
              <a:ext uri="{FF2B5EF4-FFF2-40B4-BE49-F238E27FC236}">
                <a16:creationId xmlns:a16="http://schemas.microsoft.com/office/drawing/2014/main" id="{CB3D72AD-064D-7CA1-2E52-969B9C1F7B62}"/>
              </a:ext>
            </a:extLst>
          </p:cNvPr>
          <p:cNvSpPr/>
          <p:nvPr/>
        </p:nvSpPr>
        <p:spPr>
          <a:xfrm>
            <a:off x="6266392" y="2272208"/>
            <a:ext cx="632491" cy="632491"/>
          </a:xfrm>
          <a:prstGeom prst="ellipse">
            <a:avLst/>
          </a:prstGeom>
          <a:solidFill>
            <a:schemeClr val="accent3">
              <a:lumMod val="60000"/>
              <a:lumOff val="40000"/>
              <a:alpha val="9247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58" name="加算記号 57">
            <a:extLst>
              <a:ext uri="{FF2B5EF4-FFF2-40B4-BE49-F238E27FC236}">
                <a16:creationId xmlns:a16="http://schemas.microsoft.com/office/drawing/2014/main" id="{EE9B6116-21E0-2A00-B072-79F772EE1AA8}"/>
              </a:ext>
            </a:extLst>
          </p:cNvPr>
          <p:cNvSpPr/>
          <p:nvPr/>
        </p:nvSpPr>
        <p:spPr>
          <a:xfrm>
            <a:off x="7749652" y="2305668"/>
            <a:ext cx="426575" cy="426575"/>
          </a:xfrm>
          <a:prstGeom prst="mathPlus">
            <a:avLst>
              <a:gd name="adj1" fmla="val 46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DDCE39F-08CD-1E47-27DA-09037A03B010}"/>
              </a:ext>
            </a:extLst>
          </p:cNvPr>
          <p:cNvCxnSpPr>
            <a:cxnSpLocks/>
          </p:cNvCxnSpPr>
          <p:nvPr/>
        </p:nvCxnSpPr>
        <p:spPr>
          <a:xfrm flipH="1">
            <a:off x="3729161" y="3041034"/>
            <a:ext cx="2985873" cy="618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64">
            <a:extLst>
              <a:ext uri="{FF2B5EF4-FFF2-40B4-BE49-F238E27FC236}">
                <a16:creationId xmlns:a16="http://schemas.microsoft.com/office/drawing/2014/main" id="{AD16303C-D4B7-834B-02E5-520437DD6BB1}"/>
              </a:ext>
            </a:extLst>
          </p:cNvPr>
          <p:cNvSpPr/>
          <p:nvPr/>
        </p:nvSpPr>
        <p:spPr>
          <a:xfrm>
            <a:off x="2805684" y="4016100"/>
            <a:ext cx="691129" cy="676839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61" name="TextBox 65">
            <a:extLst>
              <a:ext uri="{FF2B5EF4-FFF2-40B4-BE49-F238E27FC236}">
                <a16:creationId xmlns:a16="http://schemas.microsoft.com/office/drawing/2014/main" id="{1BAA75BE-2667-E795-2881-88ADDD5492B1}"/>
              </a:ext>
            </a:extLst>
          </p:cNvPr>
          <p:cNvSpPr txBox="1"/>
          <p:nvPr/>
        </p:nvSpPr>
        <p:spPr>
          <a:xfrm>
            <a:off x="2949234" y="411323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>
                <a:cs typeface="Times New Roman" panose="02020603050405020304" pitchFamily="18" charset="0"/>
              </a:rPr>
              <a:t>Λ</a:t>
            </a:r>
          </a:p>
        </p:txBody>
      </p:sp>
      <p:sp>
        <p:nvSpPr>
          <p:cNvPr id="62" name="加算記号 61">
            <a:extLst>
              <a:ext uri="{FF2B5EF4-FFF2-40B4-BE49-F238E27FC236}">
                <a16:creationId xmlns:a16="http://schemas.microsoft.com/office/drawing/2014/main" id="{8D72E3F4-6C11-A603-F514-E9A766D16917}"/>
              </a:ext>
            </a:extLst>
          </p:cNvPr>
          <p:cNvSpPr/>
          <p:nvPr/>
        </p:nvSpPr>
        <p:spPr>
          <a:xfrm>
            <a:off x="3567684" y="4137832"/>
            <a:ext cx="426575" cy="426575"/>
          </a:xfrm>
          <a:prstGeom prst="mathPlus">
            <a:avLst>
              <a:gd name="adj1" fmla="val 46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F2490637-C60C-FFC0-533D-D28EF77F9A10}"/>
              </a:ext>
            </a:extLst>
          </p:cNvPr>
          <p:cNvCxnSpPr>
            <a:cxnSpLocks/>
          </p:cNvCxnSpPr>
          <p:nvPr/>
        </p:nvCxnSpPr>
        <p:spPr>
          <a:xfrm flipH="1">
            <a:off x="6116236" y="3041034"/>
            <a:ext cx="840465" cy="618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097B5BF-CA81-8625-D6CA-B489215F8599}"/>
              </a:ext>
            </a:extLst>
          </p:cNvPr>
          <p:cNvSpPr/>
          <p:nvPr/>
        </p:nvSpPr>
        <p:spPr>
          <a:xfrm>
            <a:off x="2729563" y="3803379"/>
            <a:ext cx="1981121" cy="10494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819683DE-CA37-F4E7-EACE-60C25A4F39F2}"/>
              </a:ext>
            </a:extLst>
          </p:cNvPr>
          <p:cNvSpPr/>
          <p:nvPr/>
        </p:nvSpPr>
        <p:spPr>
          <a:xfrm>
            <a:off x="5068948" y="3808892"/>
            <a:ext cx="2156415" cy="10494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TextBox 45">
            <a:extLst>
              <a:ext uri="{FF2B5EF4-FFF2-40B4-BE49-F238E27FC236}">
                <a16:creationId xmlns:a16="http://schemas.microsoft.com/office/drawing/2014/main" id="{FB12FC89-9C65-36F9-6A80-CC0E1EE95B61}"/>
              </a:ext>
            </a:extLst>
          </p:cNvPr>
          <p:cNvSpPr txBox="1"/>
          <p:nvPr/>
        </p:nvSpPr>
        <p:spPr>
          <a:xfrm>
            <a:off x="6383574" y="2366834"/>
            <a:ext cx="46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b="1" i="1"/>
              <a:t>n</a:t>
            </a:r>
            <a:endParaRPr lang="en-JP" sz="2400" b="1" baseline="-25000"/>
          </a:p>
        </p:txBody>
      </p:sp>
      <p:sp>
        <p:nvSpPr>
          <p:cNvPr id="67" name="Oval 35">
            <a:extLst>
              <a:ext uri="{FF2B5EF4-FFF2-40B4-BE49-F238E27FC236}">
                <a16:creationId xmlns:a16="http://schemas.microsoft.com/office/drawing/2014/main" id="{81DD4F7E-22F4-8A95-408B-9C0F6D75534C}"/>
              </a:ext>
            </a:extLst>
          </p:cNvPr>
          <p:cNvSpPr/>
          <p:nvPr/>
        </p:nvSpPr>
        <p:spPr>
          <a:xfrm>
            <a:off x="6597427" y="2003424"/>
            <a:ext cx="632491" cy="632491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68" name="TextBox 36">
            <a:extLst>
              <a:ext uri="{FF2B5EF4-FFF2-40B4-BE49-F238E27FC236}">
                <a16:creationId xmlns:a16="http://schemas.microsoft.com/office/drawing/2014/main" id="{4E842958-74AC-AA5C-AB57-4B254E64E8CF}"/>
              </a:ext>
            </a:extLst>
          </p:cNvPr>
          <p:cNvSpPr txBox="1"/>
          <p:nvPr/>
        </p:nvSpPr>
        <p:spPr>
          <a:xfrm>
            <a:off x="6670449" y="2105434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K</a:t>
            </a:r>
            <a:r>
              <a:rPr lang="en-JP" sz="2400" b="1" i="1" baseline="30000"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69" name="Oval 47">
            <a:extLst>
              <a:ext uri="{FF2B5EF4-FFF2-40B4-BE49-F238E27FC236}">
                <a16:creationId xmlns:a16="http://schemas.microsoft.com/office/drawing/2014/main" id="{9D68EC2F-DC04-648F-BF2C-651058F08E43}"/>
              </a:ext>
            </a:extLst>
          </p:cNvPr>
          <p:cNvSpPr/>
          <p:nvPr/>
        </p:nvSpPr>
        <p:spPr>
          <a:xfrm>
            <a:off x="4024963" y="4024808"/>
            <a:ext cx="632491" cy="632491"/>
          </a:xfrm>
          <a:prstGeom prst="ellipse">
            <a:avLst/>
          </a:prstGeom>
          <a:solidFill>
            <a:schemeClr val="accent3">
              <a:lumMod val="60000"/>
              <a:lumOff val="40000"/>
              <a:alpha val="9247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70" name="TextBox 45">
            <a:extLst>
              <a:ext uri="{FF2B5EF4-FFF2-40B4-BE49-F238E27FC236}">
                <a16:creationId xmlns:a16="http://schemas.microsoft.com/office/drawing/2014/main" id="{0983EC8C-4187-A837-83C5-971B76E6C0DC}"/>
              </a:ext>
            </a:extLst>
          </p:cNvPr>
          <p:cNvSpPr txBox="1"/>
          <p:nvPr/>
        </p:nvSpPr>
        <p:spPr>
          <a:xfrm>
            <a:off x="4173774" y="4119434"/>
            <a:ext cx="46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b="1" i="1"/>
              <a:t>n</a:t>
            </a:r>
            <a:endParaRPr lang="en-JP" sz="2400" b="1" baseline="-2500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84A71B64-5ED4-BA8D-863A-C1D4C5380E01}"/>
              </a:ext>
            </a:extLst>
          </p:cNvPr>
          <p:cNvSpPr txBox="1"/>
          <p:nvPr/>
        </p:nvSpPr>
        <p:spPr>
          <a:xfrm>
            <a:off x="7619883" y="4109302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others</a:t>
            </a:r>
            <a:endParaRPr kumimoji="1" lang="ja-JP" altLang="en-US" sz="2400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E392272C-9BC0-782E-FAA2-7A31135C5EE4}"/>
              </a:ext>
            </a:extLst>
          </p:cNvPr>
          <p:cNvSpPr/>
          <p:nvPr/>
        </p:nvSpPr>
        <p:spPr>
          <a:xfrm>
            <a:off x="7504944" y="3803379"/>
            <a:ext cx="1311365" cy="10494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Oval 64">
            <a:extLst>
              <a:ext uri="{FF2B5EF4-FFF2-40B4-BE49-F238E27FC236}">
                <a16:creationId xmlns:a16="http://schemas.microsoft.com/office/drawing/2014/main" id="{38B08325-7DF3-5603-4936-90476B452370}"/>
              </a:ext>
            </a:extLst>
          </p:cNvPr>
          <p:cNvSpPr/>
          <p:nvPr/>
        </p:nvSpPr>
        <p:spPr>
          <a:xfrm>
            <a:off x="5209824" y="4016100"/>
            <a:ext cx="691129" cy="676839"/>
          </a:xfrm>
          <a:prstGeom prst="ellipse">
            <a:avLst/>
          </a:prstGeom>
          <a:solidFill>
            <a:srgbClr val="FF0000">
              <a:alpha val="60000"/>
            </a:srgb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74" name="TextBox 65">
            <a:extLst>
              <a:ext uri="{FF2B5EF4-FFF2-40B4-BE49-F238E27FC236}">
                <a16:creationId xmlns:a16="http://schemas.microsoft.com/office/drawing/2014/main" id="{C5C31CB9-CB99-73BC-6220-5EF639A8EF85}"/>
              </a:ext>
            </a:extLst>
          </p:cNvPr>
          <p:cNvSpPr txBox="1"/>
          <p:nvPr/>
        </p:nvSpPr>
        <p:spPr>
          <a:xfrm>
            <a:off x="5336700" y="4142654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cs typeface="Times New Roman" panose="02020603050405020304" pitchFamily="18" charset="0"/>
              </a:rPr>
              <a:t>Σ</a:t>
            </a:r>
            <a:r>
              <a:rPr lang="en-US" altLang="ja-JP" sz="3000" b="1" baseline="30000" dirty="0">
                <a:cs typeface="Times New Roman" panose="02020603050405020304" pitchFamily="18" charset="0"/>
              </a:rPr>
              <a:t>-</a:t>
            </a:r>
            <a:endParaRPr lang="en-JP" sz="3000" b="1" baseline="30000">
              <a:cs typeface="Times New Roman" panose="02020603050405020304" pitchFamily="18" charset="0"/>
            </a:endParaRPr>
          </a:p>
        </p:txBody>
      </p:sp>
      <p:sp>
        <p:nvSpPr>
          <p:cNvPr id="75" name="加算記号 74">
            <a:extLst>
              <a:ext uri="{FF2B5EF4-FFF2-40B4-BE49-F238E27FC236}">
                <a16:creationId xmlns:a16="http://schemas.microsoft.com/office/drawing/2014/main" id="{585FE891-1941-05DC-6B39-27E4999210B2}"/>
              </a:ext>
            </a:extLst>
          </p:cNvPr>
          <p:cNvSpPr/>
          <p:nvPr/>
        </p:nvSpPr>
        <p:spPr>
          <a:xfrm>
            <a:off x="5941918" y="4150640"/>
            <a:ext cx="426575" cy="426575"/>
          </a:xfrm>
          <a:prstGeom prst="mathPlus">
            <a:avLst>
              <a:gd name="adj1" fmla="val 46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Oval 38">
            <a:extLst>
              <a:ext uri="{FF2B5EF4-FFF2-40B4-BE49-F238E27FC236}">
                <a16:creationId xmlns:a16="http://schemas.microsoft.com/office/drawing/2014/main" id="{C3B4AB5B-C472-C09A-1F14-6D841B5C6A8C}"/>
              </a:ext>
            </a:extLst>
          </p:cNvPr>
          <p:cNvSpPr/>
          <p:nvPr/>
        </p:nvSpPr>
        <p:spPr>
          <a:xfrm>
            <a:off x="6440472" y="4041725"/>
            <a:ext cx="632491" cy="632491"/>
          </a:xfrm>
          <a:prstGeom prst="ellipse">
            <a:avLst/>
          </a:prstGeom>
          <a:solidFill>
            <a:srgbClr val="0070C0">
              <a:alpha val="88000"/>
            </a:srgb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77" name="TextBox 45">
            <a:extLst>
              <a:ext uri="{FF2B5EF4-FFF2-40B4-BE49-F238E27FC236}">
                <a16:creationId xmlns:a16="http://schemas.microsoft.com/office/drawing/2014/main" id="{E9020D0E-B3E0-C6D5-F289-F27592639E1D}"/>
              </a:ext>
            </a:extLst>
          </p:cNvPr>
          <p:cNvSpPr txBox="1"/>
          <p:nvPr/>
        </p:nvSpPr>
        <p:spPr>
          <a:xfrm>
            <a:off x="6612174" y="4119434"/>
            <a:ext cx="46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p</a:t>
            </a:r>
            <a:endParaRPr lang="en-JP" sz="2400" b="1" baseline="-25000"/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A6EE4FE8-8378-5781-9D40-EBC4062A9230}"/>
              </a:ext>
            </a:extLst>
          </p:cNvPr>
          <p:cNvCxnSpPr>
            <a:cxnSpLocks/>
          </p:cNvCxnSpPr>
          <p:nvPr/>
        </p:nvCxnSpPr>
        <p:spPr>
          <a:xfrm>
            <a:off x="7080305" y="3049863"/>
            <a:ext cx="1095922" cy="618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右中かっこ 78">
            <a:extLst>
              <a:ext uri="{FF2B5EF4-FFF2-40B4-BE49-F238E27FC236}">
                <a16:creationId xmlns:a16="http://schemas.microsoft.com/office/drawing/2014/main" id="{A86E460E-1D5B-C265-A53A-06010128A706}"/>
              </a:ext>
            </a:extLst>
          </p:cNvPr>
          <p:cNvSpPr/>
          <p:nvPr/>
        </p:nvSpPr>
        <p:spPr>
          <a:xfrm rot="5400000">
            <a:off x="4820011" y="2684605"/>
            <a:ext cx="226243" cy="4763034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17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A04FE-A782-EBB1-0BAD-822931196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5FF378B0-B471-3586-B733-7A665E054E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1000" y="150019"/>
                <a:ext cx="9525000" cy="7778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u="sng" dirty="0"/>
                  <a:t>J-PARC E89: Further study of 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ja-JP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u="sng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kumimoji="1" lang="en-US" altLang="ja-JP" b="0" i="1" u="sng" smtClean="0">
                        <a:latin typeface="Cambria Math" panose="02040503050406030204" pitchFamily="18" charset="0"/>
                      </a:rPr>
                      <m:t>𝑁𝑁</m:t>
                    </m:r>
                  </m:oMath>
                </a14:m>
                <a:r>
                  <a:rPr kumimoji="1" lang="en-US" altLang="ja-JP" u="sng" dirty="0"/>
                  <a:t>”</a:t>
                </a:r>
                <a:endParaRPr kumimoji="1" lang="ja-JP" altLang="en-US" u="sng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5FF378B0-B471-3586-B733-7A665E054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1000" y="150019"/>
                <a:ext cx="9525000" cy="777875"/>
              </a:xfrm>
              <a:blipFill>
                <a:blip r:embed="rId2"/>
                <a:stretch>
                  <a:fillRect l="-2667" t="-19672" r="-400" b="-34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D1E59C8-5582-15F2-20C1-7C72DBB089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43000"/>
                <a:ext cx="9753600" cy="660429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3000" dirty="0"/>
                  <a:t>2</a:t>
                </a:r>
                <a:r>
                  <a:rPr kumimoji="1" lang="en-US" altLang="ja-JP" sz="3000" dirty="0"/>
                  <a:t>. Determine </a:t>
                </a:r>
                <a:r>
                  <a:rPr kumimoji="1" lang="en-US" altLang="ja-JP" sz="3000" b="1" dirty="0">
                    <a:solidFill>
                      <a:schemeClr val="accent5"/>
                    </a:solidFill>
                  </a:rPr>
                  <a:t>the spin-parity of 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ja-JP" sz="3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3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acc>
                    <m:r>
                      <a:rPr kumimoji="1" lang="en-US" altLang="ja-JP" sz="3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𝑵𝑵</m:t>
                    </m:r>
                  </m:oMath>
                </a14:m>
                <a:r>
                  <a:rPr kumimoji="1" lang="en-US" altLang="ja-JP" sz="3000" b="1" dirty="0">
                    <a:solidFill>
                      <a:schemeClr val="accent5"/>
                    </a:solidFill>
                  </a:rPr>
                  <a:t>”</a:t>
                </a:r>
                <a:endParaRPr kumimoji="1" lang="ja-JP" altLang="en-US" sz="3000" b="1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D1E59C8-5582-15F2-20C1-7C72DBB08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43000"/>
                <a:ext cx="9753600" cy="660429"/>
              </a:xfrm>
              <a:blipFill>
                <a:blip r:embed="rId3"/>
                <a:stretch>
                  <a:fillRect l="-1430" t="-5660" b="-169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431FAC-249B-3F98-636D-53AE7FFDA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84E4-BD96-1946-AEA8-DE4B8181B396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9CF015-17CE-B6B1-2463-0555103D0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2CFE58-8914-7ED9-FAD2-AE251247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E133B02-2E8E-17B4-2624-867BD42A513B}"/>
                  </a:ext>
                </a:extLst>
              </p:cNvPr>
              <p:cNvSpPr txBox="1"/>
              <p:nvPr/>
            </p:nvSpPr>
            <p:spPr>
              <a:xfrm>
                <a:off x="6090882" y="4790182"/>
                <a:ext cx="57756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3200" b="1" dirty="0">
                    <a:solidFill>
                      <a:schemeClr val="accent5"/>
                    </a:solidFill>
                  </a:rPr>
                  <a:t>Tracker</a:t>
                </a:r>
                <a:r>
                  <a:rPr kumimoji="1" lang="en-US" altLang="ja-JP" sz="3200" dirty="0">
                    <a:solidFill>
                      <a:schemeClr val="accent5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kumimoji="1" lang="en-US" altLang="ja-JP" sz="3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ja-JP" sz="3200" i="1" dirty="0">
                    <a:solidFill>
                      <a:schemeClr val="accent5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kumimoji="1" lang="en-US" altLang="ja-JP" sz="32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ja-JP" sz="3200" i="1" dirty="0">
                    <a:solidFill>
                      <a:schemeClr val="accent5"/>
                    </a:solidFill>
                  </a:rPr>
                  <a:t> </a:t>
                </a:r>
                <a:r>
                  <a:rPr kumimoji="1" lang="en-US" altLang="ja-JP" sz="3200" dirty="0">
                    <a:solidFill>
                      <a:schemeClr val="accent5"/>
                    </a:solidFill>
                  </a:rPr>
                  <a:t>scattering is necessary.</a:t>
                </a:r>
                <a:endParaRPr lang="ja-JP" altLang="en-US" sz="320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7E133B02-2E8E-17B4-2624-867BD42A5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882" y="4790182"/>
                <a:ext cx="5775620" cy="1077218"/>
              </a:xfrm>
              <a:prstGeom prst="rect">
                <a:avLst/>
              </a:prstGeom>
              <a:blipFill>
                <a:blip r:embed="rId4"/>
                <a:stretch>
                  <a:fillRect t="-6977" b="-174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7C96D9D0-C4DB-BDC1-6547-F1A027460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" t="3056" r="27150"/>
          <a:stretch/>
        </p:blipFill>
        <p:spPr>
          <a:xfrm>
            <a:off x="934955" y="2343042"/>
            <a:ext cx="4995251" cy="402155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D2DC060-AB01-3757-D85B-AFC35A056353}"/>
              </a:ext>
            </a:extLst>
          </p:cNvPr>
          <p:cNvSpPr txBox="1"/>
          <p:nvPr/>
        </p:nvSpPr>
        <p:spPr>
          <a:xfrm>
            <a:off x="811831" y="1870491"/>
            <a:ext cx="530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altLang="ja-JP" sz="2400" dirty="0"/>
              <a:t>spin-spin correlation between </a:t>
            </a:r>
            <a:r>
              <a:rPr lang="el-GR" altLang="ja-JP" sz="2400" dirty="0"/>
              <a:t>Λ </a:t>
            </a:r>
            <a:r>
              <a:rPr lang="es-419" altLang="ja-JP" sz="2400" dirty="0"/>
              <a:t>and p</a:t>
            </a:r>
            <a:endParaRPr kumimoji="1" lang="ja-JP" altLang="en-US" sz="24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155CAC-2B1B-97FB-F074-65C854E40AB9}"/>
              </a:ext>
            </a:extLst>
          </p:cNvPr>
          <p:cNvSpPr txBox="1"/>
          <p:nvPr/>
        </p:nvSpPr>
        <p:spPr>
          <a:xfrm>
            <a:off x="6150722" y="2438400"/>
            <a:ext cx="57756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We will 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the Λ -&gt; pi- + p week decay asymmetry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proton scattering asymmetry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Proton is to be scattered by CNC.   </a:t>
            </a:r>
            <a:endParaRPr kumimoji="1" lang="ja-JP" altLang="en-US" sz="2400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F1285A20-BE0E-A285-1D7A-35C4555867C0}"/>
              </a:ext>
            </a:extLst>
          </p:cNvPr>
          <p:cNvSpPr/>
          <p:nvPr/>
        </p:nvSpPr>
        <p:spPr>
          <a:xfrm>
            <a:off x="8736376" y="4137916"/>
            <a:ext cx="484632" cy="58648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934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66615-AC69-7547-47CB-E69BC8FDB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24114483-BD15-13D3-7963-D02B623D22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1000" y="150019"/>
                <a:ext cx="9525000" cy="7778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u="sng" dirty="0"/>
                  <a:t>J-PARC E89: Further study of 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ja-JP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u="sng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kumimoji="1" lang="en-US" altLang="ja-JP" b="0" i="1" u="sng" smtClean="0">
                        <a:latin typeface="Cambria Math" panose="02040503050406030204" pitchFamily="18" charset="0"/>
                      </a:rPr>
                      <m:t>𝑁𝑁</m:t>
                    </m:r>
                  </m:oMath>
                </a14:m>
                <a:r>
                  <a:rPr kumimoji="1" lang="en-US" altLang="ja-JP" u="sng" dirty="0"/>
                  <a:t>”</a:t>
                </a:r>
                <a:endParaRPr kumimoji="1" lang="ja-JP" altLang="en-US" u="sng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24114483-BD15-13D3-7963-D02B623D2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1000" y="150019"/>
                <a:ext cx="9525000" cy="777875"/>
              </a:xfrm>
              <a:blipFill>
                <a:blip r:embed="rId2"/>
                <a:stretch>
                  <a:fillRect l="-2667" t="-19672" r="-400" b="-34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0DDEFBF-7B40-3DF3-24A2-7971A9BB8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43000"/>
                <a:ext cx="9753600" cy="660429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3000" dirty="0"/>
                  <a:t>2</a:t>
                </a:r>
                <a:r>
                  <a:rPr kumimoji="1" lang="en-US" altLang="ja-JP" sz="3000" dirty="0"/>
                  <a:t>. Determine </a:t>
                </a:r>
                <a:r>
                  <a:rPr kumimoji="1" lang="en-US" altLang="ja-JP" sz="3000" b="1" dirty="0">
                    <a:solidFill>
                      <a:schemeClr val="accent5"/>
                    </a:solidFill>
                  </a:rPr>
                  <a:t>the spin-parity of 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ja-JP" sz="3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3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acc>
                    <m:r>
                      <a:rPr kumimoji="1" lang="en-US" altLang="ja-JP" sz="3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𝑵𝑵</m:t>
                    </m:r>
                  </m:oMath>
                </a14:m>
                <a:r>
                  <a:rPr kumimoji="1" lang="en-US" altLang="ja-JP" sz="3000" b="1" dirty="0">
                    <a:solidFill>
                      <a:schemeClr val="accent5"/>
                    </a:solidFill>
                  </a:rPr>
                  <a:t>”</a:t>
                </a:r>
                <a:endParaRPr kumimoji="1" lang="ja-JP" altLang="en-US" sz="3000" b="1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0DDEFBF-7B40-3DF3-24A2-7971A9BB8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43000"/>
                <a:ext cx="9753600" cy="660429"/>
              </a:xfrm>
              <a:blipFill>
                <a:blip r:embed="rId3"/>
                <a:stretch>
                  <a:fillRect l="-1430" t="-5660" b="-169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A98F5C-63ED-B3BA-EF1E-2FACAC14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805B-EED9-7147-A8AA-1D0F37B374BD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52011E-3004-DDD4-75E1-7480200E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D0C0DF-C4C3-4A56-75AF-80D8C359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sz="16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55D3EC6-AD7F-204F-1A1F-7B369D612836}"/>
              </a:ext>
            </a:extLst>
          </p:cNvPr>
          <p:cNvSpPr txBox="1"/>
          <p:nvPr/>
        </p:nvSpPr>
        <p:spPr>
          <a:xfrm>
            <a:off x="1790700" y="5817382"/>
            <a:ext cx="8610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3000" dirty="0">
                <a:solidFill>
                  <a:schemeClr val="accent5"/>
                </a:solidFill>
              </a:rPr>
              <a:t>Polarimeter for </a:t>
            </a:r>
            <a:r>
              <a:rPr kumimoji="1" lang="en-US" altLang="ja-JP" sz="3000" i="1" dirty="0" err="1">
                <a:solidFill>
                  <a:schemeClr val="accent5"/>
                </a:solidFill>
              </a:rPr>
              <a:t>pC</a:t>
            </a:r>
            <a:r>
              <a:rPr kumimoji="1" lang="en-US" altLang="ja-JP" sz="3000" i="1" dirty="0">
                <a:solidFill>
                  <a:schemeClr val="accent5"/>
                </a:solidFill>
              </a:rPr>
              <a:t> </a:t>
            </a:r>
            <a:r>
              <a:rPr kumimoji="1" lang="en-US" altLang="ja-JP" sz="3000" dirty="0">
                <a:solidFill>
                  <a:schemeClr val="accent5"/>
                </a:solidFill>
              </a:rPr>
              <a:t>scattering is necessary.</a:t>
            </a:r>
            <a:endParaRPr lang="ja-JP" altLang="en-US" sz="30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1AEC7E5-F73B-FEBB-786D-C328E1C63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1"/>
          <a:stretch/>
        </p:blipFill>
        <p:spPr>
          <a:xfrm>
            <a:off x="366486" y="2667290"/>
            <a:ext cx="3745864" cy="293009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A66E786-638C-F0FF-F940-4F90174EB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1"/>
          <a:stretch/>
        </p:blipFill>
        <p:spPr>
          <a:xfrm>
            <a:off x="4128307" y="2649147"/>
            <a:ext cx="3463918" cy="29300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F3B945-E39B-A80C-7DCF-18CC0CD04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" t="3056" r="27150"/>
          <a:stretch/>
        </p:blipFill>
        <p:spPr>
          <a:xfrm>
            <a:off x="7841847" y="2378145"/>
            <a:ext cx="4128306" cy="3323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528763E-26CC-C5CD-BF83-87676758AE98}"/>
                  </a:ext>
                </a:extLst>
              </p:cNvPr>
              <p:cNvSpPr txBox="1"/>
              <p:nvPr/>
            </p:nvSpPr>
            <p:spPr>
              <a:xfrm>
                <a:off x="457200" y="2297958"/>
                <a:ext cx="7150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u="none" strike="noStrike" baseline="0" dirty="0">
                    <a:solidFill>
                      <a:srgbClr val="000000"/>
                    </a:solidFill>
                    <a:latin typeface="AAAAAJ+AvenirNext-Medium"/>
                  </a:rPr>
                  <a:t>There are two </a:t>
                </a:r>
                <a:r>
                  <a:rPr lang="en-US" altLang="ja-JP" sz="2000" dirty="0"/>
                  <a:t>possible configurations</a:t>
                </a:r>
                <a:r>
                  <a:rPr lang="en-US" altLang="ja-JP" sz="2000" u="none" strike="noStrike" baseline="0" dirty="0">
                    <a:solidFill>
                      <a:srgbClr val="000000"/>
                    </a:solidFill>
                    <a:latin typeface="AAAAAJ+AvenirNext-Medium"/>
                  </a:rPr>
                  <a:t> for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-JP" sz="2000" b="0" i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acc>
                    <m:r>
                      <m:rPr>
                        <m:sty m:val="p"/>
                      </m:rPr>
                      <a:rPr lang="en-US" altLang="ja-JP" sz="2000" b="0" i="0">
                        <a:latin typeface="Cambria Math" panose="02040503050406030204" pitchFamily="18" charset="0"/>
                      </a:rPr>
                      <m:t>NN</m:t>
                    </m:r>
                  </m:oMath>
                </a14:m>
                <a:r>
                  <a:rPr kumimoji="1" lang="ja-JP" altLang="en-US" sz="2000" dirty="0"/>
                  <a:t> </a:t>
                </a:r>
                <a:r>
                  <a:rPr lang="en-US" altLang="ja-JP" sz="2000" u="none" strike="noStrike" baseline="0" dirty="0">
                    <a:solidFill>
                      <a:srgbClr val="000000"/>
                    </a:solidFill>
                    <a:latin typeface="AAAAAJ+AvenirNext-Medium"/>
                  </a:rPr>
                  <a:t>ground state. 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528763E-26CC-C5CD-BF83-87676758A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297958"/>
                <a:ext cx="7150355" cy="400110"/>
              </a:xfrm>
              <a:prstGeom prst="rect">
                <a:avLst/>
              </a:prstGeom>
              <a:blipFill>
                <a:blip r:embed="rId6"/>
                <a:stretch>
                  <a:fillRect l="-887" t="-6061" b="-2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53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0E7ED-95CC-2022-5976-FFC76C4CB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34C21B-AD6F-771C-9BDB-C222E069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0019"/>
            <a:ext cx="8395378" cy="777875"/>
          </a:xfrm>
        </p:spPr>
        <p:txBody>
          <a:bodyPr>
            <a:normAutofit/>
          </a:bodyPr>
          <a:lstStyle/>
          <a:p>
            <a:r>
              <a:rPr lang="en-US" altLang="ja-JP" sz="3800" u="sng" dirty="0"/>
              <a:t>Construction Status (Main Detectors)</a:t>
            </a:r>
            <a:endParaRPr kumimoji="1" lang="ja-JP" altLang="en-US" sz="3800" u="sng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1CAB6D-6870-4BC2-10D1-4B020CD09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5868-54D9-5640-A205-D5D24EBEB817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75C863-71DD-17D1-FB36-DC995DAC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32D6B1-BC9A-BB0F-9355-BF4E7AFFB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sz="1600" dirty="0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38407651-3F62-0ACD-980F-35850ECB1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37235"/>
              </p:ext>
            </p:extLst>
          </p:nvPr>
        </p:nvGraphicFramePr>
        <p:xfrm>
          <a:off x="380995" y="991437"/>
          <a:ext cx="11430009" cy="3116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089">
                  <a:extLst>
                    <a:ext uri="{9D8B030D-6E8A-4147-A177-3AD203B41FA5}">
                      <a16:colId xmlns:a16="http://schemas.microsoft.com/office/drawing/2014/main" val="1618528465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3526624002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1970845571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3215809188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3925013687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1141185731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3548415707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794436270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3539944548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1056966927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279955470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3803224165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2978450923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1660985409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917211420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508832443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1532651986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123444445"/>
                    </a:ext>
                  </a:extLst>
                </a:gridCol>
                <a:gridCol w="519546">
                  <a:extLst>
                    <a:ext uri="{9D8B030D-6E8A-4147-A177-3AD203B41FA5}">
                      <a16:colId xmlns:a16="http://schemas.microsoft.com/office/drawing/2014/main" val="1633925242"/>
                    </a:ext>
                  </a:extLst>
                </a:gridCol>
                <a:gridCol w="1039092">
                  <a:extLst>
                    <a:ext uri="{9D8B030D-6E8A-4147-A177-3AD203B41FA5}">
                      <a16:colId xmlns:a16="http://schemas.microsoft.com/office/drawing/2014/main" val="2064059821"/>
                    </a:ext>
                  </a:extLst>
                </a:gridCol>
              </a:tblGrid>
              <a:tr h="591723"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FY2022</a:t>
                      </a:r>
                      <a:endParaRPr kumimoji="1" lang="ja-JP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FY2023</a:t>
                      </a:r>
                      <a:endParaRPr kumimoji="1" lang="ja-JP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FY2024</a:t>
                      </a:r>
                      <a:endParaRPr kumimoji="1" lang="ja-JP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FY2025</a:t>
                      </a:r>
                      <a:endParaRPr kumimoji="1" lang="ja-JP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FY2026</a:t>
                      </a:r>
                      <a:endParaRPr kumimoji="1" lang="ja-JP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23505"/>
                  </a:ext>
                </a:extLst>
              </a:tr>
              <a:tr h="59172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Yoke</a:t>
                      </a:r>
                      <a:endParaRPr kumimoji="1" lang="ja-JP" altLang="en-US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Construction</a:t>
                      </a:r>
                      <a:endParaRPr kumimoji="1" lang="ja-JP" altLang="en-US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Install</a:t>
                      </a:r>
                      <a:br>
                        <a:rPr kumimoji="1" lang="en-US" altLang="ja-JP" dirty="0"/>
                      </a:br>
                      <a:r>
                        <a:rPr kumimoji="1" lang="ja-JP" altLang="en-US"/>
                        <a:t>↓</a:t>
                      </a:r>
                      <a:br>
                        <a:rPr kumimoji="1" lang="en-US" altLang="ja-JP" dirty="0">
                          <a:sym typeface="Wingdings" pitchFamily="2" charset="2"/>
                        </a:rPr>
                      </a:br>
                      <a:r>
                        <a:rPr kumimoji="1" lang="en-US" altLang="ja-JP" dirty="0">
                          <a:sym typeface="Wingdings" pitchFamily="2" charset="2"/>
                        </a:rPr>
                        <a:t>Phys.</a:t>
                      </a:r>
                    </a:p>
                    <a:p>
                      <a:pPr algn="ctr"/>
                      <a:r>
                        <a:rPr kumimoji="1" lang="en-US" altLang="ja-JP" dirty="0">
                          <a:sym typeface="Wingdings" pitchFamily="2" charset="2"/>
                        </a:rPr>
                        <a:t>Run</a:t>
                      </a:r>
                      <a:endParaRPr kumimoji="1" lang="ja-JP" alt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3810"/>
                  </a:ext>
                </a:extLst>
              </a:tr>
              <a:tr h="59172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700" dirty="0"/>
                        <a:t>SC</a:t>
                      </a:r>
                      <a:br>
                        <a:rPr kumimoji="1" lang="en-US" altLang="ja-JP" sz="1700" dirty="0"/>
                      </a:br>
                      <a:r>
                        <a:rPr kumimoji="1" lang="en-US" altLang="ja-JP" sz="1700" dirty="0"/>
                        <a:t>Solenoid</a:t>
                      </a:r>
                      <a:endParaRPr kumimoji="1" lang="ja-JP" altLang="en-US" sz="170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Purchase </a:t>
                      </a:r>
                      <a:endParaRPr kumimoji="1" lang="ja-JP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Construction</a:t>
                      </a:r>
                      <a:endParaRPr kumimoji="1" lang="ja-JP" altLang="en-US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Excitation Test</a:t>
                      </a:r>
                      <a:endParaRPr kumimoji="1" lang="ja-JP" altLang="en-US" sz="140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209245"/>
                  </a:ext>
                </a:extLst>
              </a:tr>
              <a:tr h="6802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CNC</a:t>
                      </a:r>
                      <a:endParaRPr kumimoji="1" lang="ja-JP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First Prot-type 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dirty="0"/>
                        <a:t>Performance Test</a:t>
                      </a:r>
                      <a:endParaRPr kumimoji="1" lang="ja-JP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Second Prot-type 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dirty="0"/>
                        <a:t>Performance Test</a:t>
                      </a:r>
                      <a:endParaRPr kumimoji="1" lang="ja-JP" altLang="en-US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/>
                        <a:t>Purchase</a:t>
                      </a:r>
                      <a:endParaRPr kumimoji="1" lang="ja-JP" altLang="en-US" sz="140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QA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Further study 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dirty="0"/>
                        <a:t>of readout</a:t>
                      </a:r>
                      <a:endParaRPr kumimoji="1" lang="ja-JP" altLang="en-US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047598"/>
                  </a:ext>
                </a:extLst>
              </a:tr>
              <a:tr h="59172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CDC</a:t>
                      </a:r>
                      <a:endParaRPr kumimoji="1" lang="ja-JP" altLang="en-US" sz="18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Purchase</a:t>
                      </a:r>
                      <a:endParaRPr kumimoji="1" lang="ja-JP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Construction</a:t>
                      </a:r>
                      <a:endParaRPr kumimoji="1" lang="ja-JP" altLang="en-US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Commissioning</a:t>
                      </a:r>
                      <a:endParaRPr kumimoji="1" lang="ja-JP" altLang="en-US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543646"/>
                  </a:ext>
                </a:extLst>
              </a:tr>
            </a:tbl>
          </a:graphicData>
        </a:graphic>
      </p:graphicFrame>
      <p:sp>
        <p:nvSpPr>
          <p:cNvPr id="12" name="下矢印 11">
            <a:extLst>
              <a:ext uri="{FF2B5EF4-FFF2-40B4-BE49-F238E27FC236}">
                <a16:creationId xmlns:a16="http://schemas.microsoft.com/office/drawing/2014/main" id="{9814D5DF-2702-DFDE-1A6D-BB75D37963DD}"/>
              </a:ext>
            </a:extLst>
          </p:cNvPr>
          <p:cNvSpPr/>
          <p:nvPr/>
        </p:nvSpPr>
        <p:spPr>
          <a:xfrm>
            <a:off x="8972131" y="549253"/>
            <a:ext cx="484632" cy="655098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99A1D5-C3B6-01C9-A91D-6E9C696088C4}"/>
              </a:ext>
            </a:extLst>
          </p:cNvPr>
          <p:cNvSpPr txBox="1"/>
          <p:nvPr/>
        </p:nvSpPr>
        <p:spPr>
          <a:xfrm>
            <a:off x="8782555" y="90699"/>
            <a:ext cx="8018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Now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214C189-0AAC-E98E-C9BF-46154041F3B4}"/>
              </a:ext>
            </a:extLst>
          </p:cNvPr>
          <p:cNvCxnSpPr>
            <a:cxnSpLocks/>
          </p:cNvCxnSpPr>
          <p:nvPr/>
        </p:nvCxnSpPr>
        <p:spPr>
          <a:xfrm>
            <a:off x="9220200" y="1299673"/>
            <a:ext cx="0" cy="301104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B4F8D68-AECD-E3C3-FD51-F3811F27294A}"/>
              </a:ext>
            </a:extLst>
          </p:cNvPr>
          <p:cNvCxnSpPr>
            <a:cxnSpLocks/>
          </p:cNvCxnSpPr>
          <p:nvPr/>
        </p:nvCxnSpPr>
        <p:spPr>
          <a:xfrm>
            <a:off x="10750378" y="457200"/>
            <a:ext cx="0" cy="3853517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0C05C2B-A89C-D613-C3C3-209C87F5B13F}"/>
              </a:ext>
            </a:extLst>
          </p:cNvPr>
          <p:cNvCxnSpPr>
            <a:cxnSpLocks/>
          </p:cNvCxnSpPr>
          <p:nvPr/>
        </p:nvCxnSpPr>
        <p:spPr>
          <a:xfrm>
            <a:off x="9296400" y="876802"/>
            <a:ext cx="1447800" cy="0"/>
          </a:xfrm>
          <a:prstGeom prst="straightConnector1">
            <a:avLst/>
          </a:prstGeom>
          <a:ln w="762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468D780-7AB7-F913-7968-86952CE8A9D1}"/>
              </a:ext>
            </a:extLst>
          </p:cNvPr>
          <p:cNvSpPr txBox="1"/>
          <p:nvPr/>
        </p:nvSpPr>
        <p:spPr>
          <a:xfrm>
            <a:off x="9412056" y="138432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Beamline</a:t>
            </a:r>
            <a:br>
              <a:rPr kumimoji="1" lang="en-US" altLang="ja-JP" dirty="0"/>
            </a:br>
            <a:r>
              <a:rPr kumimoji="1" lang="en-US" altLang="ja-JP" dirty="0"/>
              <a:t>Upgrade</a:t>
            </a:r>
            <a:endParaRPr kumimoji="1" lang="ja-JP" altLang="en-US"/>
          </a:p>
        </p:txBody>
      </p:sp>
      <p:pic>
        <p:nvPicPr>
          <p:cNvPr id="36" name="図 35" descr="電車の車両&#10;&#10;低い精度で自動的に生成された説明">
            <a:extLst>
              <a:ext uri="{FF2B5EF4-FFF2-40B4-BE49-F238E27FC236}">
                <a16:creationId xmlns:a16="http://schemas.microsoft.com/office/drawing/2014/main" id="{26193AE1-CD84-8A40-7A7A-9412732848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85396"/>
            <a:ext cx="2460339" cy="184525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806C1A72-DB07-BE76-0254-0CE311E0E1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5" b="3097"/>
          <a:stretch/>
        </p:blipFill>
        <p:spPr>
          <a:xfrm>
            <a:off x="2895600" y="4385396"/>
            <a:ext cx="2733130" cy="1892167"/>
          </a:xfrm>
          <a:prstGeom prst="rect">
            <a:avLst/>
          </a:prstGeom>
        </p:spPr>
      </p:pic>
      <p:pic>
        <p:nvPicPr>
          <p:cNvPr id="38" name="図 37" descr="屋内, 部屋, 暮らし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B2057EB-5FE7-49FF-1101-4924878800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 t="16348" r="8942" b="16348"/>
          <a:stretch>
            <a:fillRect/>
          </a:stretch>
        </p:blipFill>
        <p:spPr>
          <a:xfrm>
            <a:off x="5791200" y="4385396"/>
            <a:ext cx="3006443" cy="1869824"/>
          </a:xfrm>
          <a:prstGeom prst="rect">
            <a:avLst/>
          </a:prstGeom>
        </p:spPr>
      </p:pic>
      <p:pic>
        <p:nvPicPr>
          <p:cNvPr id="39" name="図 38" descr="屋内, 人, 建物, テーブ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2E9694E-0FE5-8225-D2FC-927BBB994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4"/>
          <a:stretch/>
        </p:blipFill>
        <p:spPr>
          <a:xfrm>
            <a:off x="8915400" y="4374260"/>
            <a:ext cx="3024431" cy="1872000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91D834F-1925-AB70-13E3-E41211D37212}"/>
              </a:ext>
            </a:extLst>
          </p:cNvPr>
          <p:cNvSpPr txBox="1"/>
          <p:nvPr/>
        </p:nvSpPr>
        <p:spPr>
          <a:xfrm>
            <a:off x="228600" y="4385396"/>
            <a:ext cx="6892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Yoke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42A408-F768-1486-A7FF-607B1D939CB8}"/>
              </a:ext>
            </a:extLst>
          </p:cNvPr>
          <p:cNvSpPr txBox="1"/>
          <p:nvPr/>
        </p:nvSpPr>
        <p:spPr>
          <a:xfrm>
            <a:off x="2911448" y="4385396"/>
            <a:ext cx="146706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SC Solenoid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9985532-51F1-782B-5183-BE4DD790500E}"/>
              </a:ext>
            </a:extLst>
          </p:cNvPr>
          <p:cNvSpPr txBox="1"/>
          <p:nvPr/>
        </p:nvSpPr>
        <p:spPr>
          <a:xfrm>
            <a:off x="5777927" y="438539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CDC</a:t>
            </a:r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8D361ED-25B5-710E-C665-31113E05D789}"/>
              </a:ext>
            </a:extLst>
          </p:cNvPr>
          <p:cNvSpPr txBox="1"/>
          <p:nvPr/>
        </p:nvSpPr>
        <p:spPr>
          <a:xfrm>
            <a:off x="8915400" y="4389563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CNC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5211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1891-C250-2AD8-2CE1-07BBD93FA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9F86A5-4B80-C619-9BDE-B4A42E8B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0019"/>
            <a:ext cx="3962400" cy="777875"/>
          </a:xfrm>
        </p:spPr>
        <p:txBody>
          <a:bodyPr>
            <a:normAutofit/>
          </a:bodyPr>
          <a:lstStyle/>
          <a:p>
            <a:r>
              <a:rPr lang="en-US" altLang="ja-JP" u="sng" dirty="0"/>
              <a:t>Next Projects</a:t>
            </a:r>
            <a:endParaRPr kumimoji="1" lang="ja-JP" altLang="en-US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383F0B3B-F393-E554-9016-EA7D4E82F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11430000" cy="5387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ja-JP" dirty="0"/>
                  <a:t>J-PARC E15:</a:t>
                </a:r>
              </a:p>
              <a:p>
                <a:pPr marL="0" indent="0">
                  <a:buNone/>
                </a:pPr>
                <a:r>
                  <a:rPr lang="en-US" altLang="ja-JP" dirty="0"/>
                  <a:t>	</a:t>
                </a:r>
                <a:r>
                  <a:rPr lang="en-US" altLang="ja-JP" sz="2400" dirty="0"/>
                  <a:t>The simplest kaonic nucleus,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altLang="ja-JP" sz="2400" dirty="0"/>
                  <a:t>”, was successfully observed.</a:t>
                </a:r>
              </a:p>
              <a:p>
                <a:pPr marL="0" indent="0">
                  <a:buNone/>
                </a:pPr>
                <a:endParaRPr kumimoji="1" lang="en-US" altLang="ja-JP" sz="1000" dirty="0"/>
              </a:p>
              <a:p>
                <a:pPr marL="0" indent="0">
                  <a:buNone/>
                </a:pPr>
                <a:r>
                  <a:rPr kumimoji="1" lang="en-US" altLang="ja-JP" b="1" dirty="0">
                    <a:solidFill>
                      <a:srgbClr val="C00000"/>
                    </a:solidFill>
                  </a:rPr>
                  <a:t>“Existence” </a:t>
                </a:r>
                <a:r>
                  <a:rPr kumimoji="1" lang="en-US" altLang="ja-JP" b="1" dirty="0">
                    <a:solidFill>
                      <a:srgbClr val="C00000"/>
                    </a:solidFill>
                    <a:sym typeface="Wingdings" pitchFamily="2" charset="2"/>
                  </a:rPr>
                  <a:t> “Properties”</a:t>
                </a:r>
              </a:p>
              <a:p>
                <a:pPr lvl="1"/>
                <a:r>
                  <a:rPr lang="en-US" altLang="ja-JP" sz="2800" dirty="0">
                    <a:sym typeface="Wingdings" pitchFamily="2" charset="2"/>
                  </a:rPr>
                  <a:t> </a:t>
                </a:r>
                <a:r>
                  <a:rPr lang="en-US" altLang="ja-JP" sz="2800" dirty="0">
                    <a:solidFill>
                      <a:srgbClr val="C00000"/>
                    </a:solidFill>
                    <a:sym typeface="Wingdings" pitchFamily="2" charset="2"/>
                  </a:rPr>
                  <a:t>To heavier systems</a:t>
                </a:r>
                <a:endParaRPr lang="en-US" altLang="ja-JP" sz="2400" dirty="0">
                  <a:solidFill>
                    <a:srgbClr val="C00000"/>
                  </a:solidFill>
                  <a:sym typeface="Wingdings" pitchFamily="2" charset="2"/>
                </a:endParaRPr>
              </a:p>
              <a:p>
                <a:pPr lvl="2"/>
                <a:r>
                  <a:rPr lang="en-US" altLang="ja-JP" sz="2400" dirty="0">
                    <a:sym typeface="Wingdings" pitchFamily="2" charset="2"/>
                  </a:rPr>
                  <a:t>B.E.,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Γ</m:t>
                    </m:r>
                  </m:oMath>
                </a14:m>
                <a:r>
                  <a:rPr lang="en-US" altLang="ja-JP" sz="2400" dirty="0">
                    <a:sym typeface="Wingdings" pitchFamily="2" charset="2"/>
                  </a:rPr>
                  <a:t> and spatial size?</a:t>
                </a:r>
                <a:br>
                  <a:rPr lang="en-US" altLang="ja-JP" sz="2400" dirty="0">
                    <a:sym typeface="Wingdings" pitchFamily="2" charset="2"/>
                  </a:rPr>
                </a:br>
                <a:br>
                  <a:rPr lang="en-US" altLang="ja-JP" sz="1000" dirty="0">
                    <a:sym typeface="Wingdings" pitchFamily="2" charset="2"/>
                  </a:rPr>
                </a:br>
                <a:endParaRPr lang="en-US" altLang="ja-JP" sz="1000" dirty="0">
                  <a:sym typeface="Wingdings" pitchFamily="2" charset="2"/>
                </a:endParaRPr>
              </a:p>
              <a:p>
                <a:pPr lvl="1"/>
                <a:r>
                  <a:rPr kumimoji="1" lang="en-US" altLang="ja-JP" sz="2800" dirty="0">
                    <a:sym typeface="Wingdings" pitchFamily="2" charset="2"/>
                  </a:rPr>
                  <a:t> </a:t>
                </a:r>
                <a:r>
                  <a:rPr kumimoji="1" lang="en-US" altLang="ja-JP" sz="2800" dirty="0">
                    <a:solidFill>
                      <a:srgbClr val="C00000"/>
                    </a:solidFill>
                    <a:sym typeface="Wingdings" pitchFamily="2" charset="2"/>
                  </a:rPr>
                  <a:t>Further investigation of 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ja-JP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kumimoji="1"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𝐾</m:t>
                        </m:r>
                      </m:e>
                    </m:acc>
                    <m:r>
                      <a:rPr kumimoji="1" lang="en-US" altLang="ja-JP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𝑁𝑁</m:t>
                    </m:r>
                  </m:oMath>
                </a14:m>
                <a:r>
                  <a:rPr kumimoji="1" lang="en-US" altLang="ja-JP" sz="2800" dirty="0">
                    <a:solidFill>
                      <a:srgbClr val="C00000"/>
                    </a:solidFill>
                  </a:rPr>
                  <a:t>” system</a:t>
                </a:r>
                <a:endParaRPr kumimoji="1" lang="en-US" altLang="ja-JP" sz="2800" dirty="0"/>
              </a:p>
              <a:p>
                <a:pPr lvl="2"/>
                <a:r>
                  <a:rPr lang="en-US" altLang="ja-JP" sz="2400" dirty="0"/>
                  <a:t> Confirmation of iso-spin partner 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ac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𝑛𝑛</m:t>
                    </m:r>
                  </m:oMath>
                </a14:m>
                <a:r>
                  <a:rPr lang="en-US" altLang="ja-JP" sz="2400" dirty="0"/>
                  <a:t>”</a:t>
                </a:r>
              </a:p>
              <a:p>
                <a:pPr lvl="2"/>
                <a:r>
                  <a:rPr lang="en-US" altLang="ja-JP" sz="2400" dirty="0"/>
                  <a:t> Spin-parity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br>
                  <a:rPr kumimoji="1" lang="en-US" altLang="ja-JP" sz="2400" dirty="0"/>
                </a:br>
                <a:endParaRPr kumimoji="1" lang="en-US" altLang="ja-JP" sz="1400" dirty="0"/>
              </a:p>
              <a:p>
                <a:pPr lvl="1"/>
                <a:r>
                  <a:rPr lang="en-US" altLang="ja-JP" sz="2800" dirty="0"/>
                  <a:t> Multi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kumimoji="1" lang="en-US" altLang="ja-JP" sz="2800" dirty="0"/>
                  <a:t> systems…</a:t>
                </a:r>
                <a:endParaRPr kumimoji="1" lang="ja-JP" altLang="en-US" sz="280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383F0B3B-F393-E554-9016-EA7D4E82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11430000" cy="5387975"/>
              </a:xfrm>
              <a:blipFill>
                <a:blip r:embed="rId2"/>
                <a:stretch>
                  <a:fillRect l="-1110" t="-21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6BC95C-6A97-7064-8AF7-7DDEF971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8E4B5-9166-8E44-96F8-04A0D3DE4E41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08149D-8BBE-85E9-FEA1-76C18ED81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BFEC73-8F4E-6C0B-ABF5-4AD2E1A9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A4A387-0D2D-5E18-6934-F7FB38918CF9}"/>
              </a:ext>
            </a:extLst>
          </p:cNvPr>
          <p:cNvSpPr txBox="1"/>
          <p:nvPr/>
        </p:nvSpPr>
        <p:spPr>
          <a:xfrm>
            <a:off x="7494505" y="2772512"/>
            <a:ext cx="227876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2800" dirty="0">
                <a:solidFill>
                  <a:srgbClr val="C00000"/>
                </a:solidFill>
              </a:rPr>
              <a:t>J-PARC E80</a:t>
            </a:r>
            <a:endParaRPr kumimoji="1" lang="ja-JP" altLang="en-US" sz="2800">
              <a:solidFill>
                <a:srgbClr val="C0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108223-7C84-28AC-4187-4756E0E543C5}"/>
              </a:ext>
            </a:extLst>
          </p:cNvPr>
          <p:cNvSpPr txBox="1"/>
          <p:nvPr/>
        </p:nvSpPr>
        <p:spPr>
          <a:xfrm>
            <a:off x="8344277" y="3886200"/>
            <a:ext cx="21938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2800" dirty="0">
                <a:solidFill>
                  <a:srgbClr val="C00000"/>
                </a:solidFill>
              </a:rPr>
              <a:t>J-PARC E89</a:t>
            </a:r>
            <a:endParaRPr kumimoji="1" lang="ja-JP" altLang="en-US" sz="2800">
              <a:solidFill>
                <a:srgbClr val="C00000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C100408-D32A-6718-8553-B00402DFBC3D}"/>
              </a:ext>
            </a:extLst>
          </p:cNvPr>
          <p:cNvCxnSpPr>
            <a:cxnSpLocks/>
          </p:cNvCxnSpPr>
          <p:nvPr/>
        </p:nvCxnSpPr>
        <p:spPr>
          <a:xfrm>
            <a:off x="4676775" y="3048000"/>
            <a:ext cx="23050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DB83187-134E-6C29-FD1E-84324851786E}"/>
              </a:ext>
            </a:extLst>
          </p:cNvPr>
          <p:cNvCxnSpPr>
            <a:cxnSpLocks/>
          </p:cNvCxnSpPr>
          <p:nvPr/>
        </p:nvCxnSpPr>
        <p:spPr>
          <a:xfrm>
            <a:off x="7344825" y="4191000"/>
            <a:ext cx="8847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FC6DC6FA-F69A-F584-C670-8A02292DCA76}"/>
              </a:ext>
            </a:extLst>
          </p:cNvPr>
          <p:cNvSpPr/>
          <p:nvPr/>
        </p:nvSpPr>
        <p:spPr>
          <a:xfrm>
            <a:off x="7284152" y="2511506"/>
            <a:ext cx="2769545" cy="10733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0405841-913C-A1F7-5AF1-ED6EA7958E34}"/>
              </a:ext>
            </a:extLst>
          </p:cNvPr>
          <p:cNvSpPr txBox="1"/>
          <p:nvPr/>
        </p:nvSpPr>
        <p:spPr>
          <a:xfrm>
            <a:off x="8919242" y="245734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talk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46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AAEDC-B64C-4FBC-8EAB-777734053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AF5E0660-0620-1992-0348-BB9114D4C2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0999" y="150019"/>
                <a:ext cx="5500051" cy="7778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4200" u="sng" dirty="0"/>
                  <a:t>J-PARC E80: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4200" i="1" u="sng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4200" b="0" i="1" u="sng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4200" b="0" i="1" u="sng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4200" b="0" i="1" u="sng" smtClean="0">
                        <a:latin typeface="Cambria Math" panose="02040503050406030204" pitchFamily="18" charset="0"/>
                      </a:rPr>
                      <m:t>𝑝𝑝𝑛</m:t>
                    </m:r>
                  </m:oMath>
                </a14:m>
                <a:r>
                  <a:rPr kumimoji="1" lang="en-US" altLang="ja-JP" sz="4200" u="sng" dirty="0"/>
                  <a:t>”</a:t>
                </a:r>
                <a:endParaRPr kumimoji="1" lang="ja-JP" altLang="en-US" sz="4200" u="sng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AF5E0660-0620-1992-0348-BB9114D4C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0999" y="150019"/>
                <a:ext cx="5500051" cy="777875"/>
              </a:xfrm>
              <a:blipFill>
                <a:blip r:embed="rId2"/>
                <a:stretch>
                  <a:fillRect l="-3908" t="-18033" r="-2759" b="-31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4E243D-CA48-F32F-85CE-04D346E8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1713-CBFC-4744-8EA9-8B83E17191DC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07E4B7-B49D-B4BA-B358-C5C4D7E7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12ABA5-B058-E281-3186-058D87FC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06B9D26-9C09-C964-9F48-FF2E0E0E03F5}"/>
                  </a:ext>
                </a:extLst>
              </p:cNvPr>
              <p:cNvSpPr txBox="1"/>
              <p:nvPr/>
            </p:nvSpPr>
            <p:spPr>
              <a:xfrm>
                <a:off x="393699" y="1077754"/>
                <a:ext cx="11443971" cy="5109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b="1" dirty="0">
                    <a:solidFill>
                      <a:srgbClr val="C00000"/>
                    </a:solidFill>
                  </a:rPr>
                  <a:t>Confirmation of</a:t>
                </a:r>
                <a:r>
                  <a:rPr kumimoji="1" lang="en-US" altLang="ja-JP" sz="32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ja-JP" sz="3200" b="1" dirty="0">
                    <a:solidFill>
                      <a:srgbClr val="C00000"/>
                    </a:solidFill>
                  </a:rPr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kumimoji="1" lang="en-US" altLang="ja-JP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𝒑𝒑𝒏</m:t>
                    </m:r>
                  </m:oMath>
                </a14:m>
                <a:r>
                  <a:rPr kumimoji="1" lang="en-US" altLang="ja-JP" sz="3200" b="1" dirty="0">
                    <a:solidFill>
                      <a:srgbClr val="C00000"/>
                    </a:solidFill>
                  </a:rPr>
                  <a:t>”</a:t>
                </a:r>
                <a:br>
                  <a:rPr kumimoji="1" lang="en-US" altLang="ja-JP" sz="2800" b="1" dirty="0">
                    <a:solidFill>
                      <a:srgbClr val="C00000"/>
                    </a:solidFill>
                  </a:rPr>
                </a:br>
                <a:endParaRPr kumimoji="1" lang="en-US" altLang="ja-JP" sz="2800" b="1" dirty="0">
                  <a:solidFill>
                    <a:srgbClr val="C00000"/>
                  </a:solidFill>
                </a:endParaRPr>
              </a:p>
              <a:p>
                <a:r>
                  <a:rPr kumimoji="1" lang="en-US" altLang="ja-JP" sz="2600" b="1" dirty="0">
                    <a:solidFill>
                      <a:srgbClr val="C00000"/>
                    </a:solidFill>
                  </a:rPr>
                  <a:t>	</a:t>
                </a:r>
                <a:r>
                  <a:rPr kumimoji="1" lang="en-US" altLang="ja-JP" sz="2600" dirty="0">
                    <a:solidFill>
                      <a:schemeClr val="tx1"/>
                    </a:solidFill>
                  </a:rPr>
                  <a:t>Using </a:t>
                </a:r>
                <a:r>
                  <a:rPr kumimoji="1" lang="en-US" altLang="ja-JP" sz="2600" b="1" dirty="0">
                    <a:solidFill>
                      <a:srgbClr val="C00000"/>
                    </a:solidFill>
                  </a:rPr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kumimoji="1" lang="en-US" altLang="ja-JP" sz="2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𝒑𝒑𝒏</m:t>
                    </m:r>
                  </m:oMath>
                </a14:m>
                <a:r>
                  <a:rPr kumimoji="1" lang="en-US" altLang="ja-JP" sz="2600" b="1" dirty="0">
                    <a:solidFill>
                      <a:srgbClr val="C00000"/>
                    </a:solidFill>
                  </a:rPr>
                  <a:t>” </a:t>
                </a:r>
                <a:r>
                  <a:rPr kumimoji="1" lang="en-US" altLang="ja-JP" sz="2600" b="1" dirty="0">
                    <a:solidFill>
                      <a:srgbClr val="C0000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1" lang="en-US" altLang="ja-JP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𝜦</m:t>
                    </m:r>
                    <m:r>
                      <a:rPr kumimoji="1" lang="en-US" altLang="ja-JP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kumimoji="1" lang="en-US" altLang="ja-JP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𝒅</m:t>
                    </m:r>
                  </m:oMath>
                </a14:m>
                <a:br>
                  <a:rPr kumimoji="1" lang="en-US" altLang="ja-JP" sz="2600" b="1" dirty="0">
                    <a:solidFill>
                      <a:srgbClr val="C00000"/>
                    </a:solidFill>
                  </a:rPr>
                </a:br>
                <a:endParaRPr kumimoji="1" lang="en-US" altLang="ja-JP" sz="1000" b="1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buFont typeface="Wingdings" pitchFamily="2" charset="2"/>
                  <a:buChar char="ü"/>
                </a:pPr>
                <a:r>
                  <a:rPr lang="es-419" altLang="ja-JP" sz="2800" dirty="0"/>
                  <a:t>With the current statistics, </a:t>
                </a:r>
                <a:br>
                  <a:rPr lang="es-419" altLang="ja-JP" sz="2800" dirty="0"/>
                </a:br>
                <a:r>
                  <a:rPr lang="es-419" altLang="ja-JP" sz="2800" dirty="0"/>
                  <a:t>we cannot reliably compare </a:t>
                </a:r>
                <a:br>
                  <a:rPr lang="es-419" altLang="ja-JP" sz="2800" dirty="0"/>
                </a:br>
                <a:r>
                  <a:rPr lang="es-419" altLang="ja-JP" sz="2800" dirty="0"/>
                  <a:t>with K⁻pp.</a:t>
                </a:r>
              </a:p>
              <a:p>
                <a:pPr marL="914400" lvl="1" indent="-457200">
                  <a:buFont typeface="Wingdings" pitchFamily="2" charset="2"/>
                  <a:buChar char="ü"/>
                </a:pPr>
                <a:endParaRPr lang="es-419" altLang="ja-JP" sz="2800" dirty="0"/>
              </a:p>
              <a:p>
                <a:pPr lvl="1"/>
                <a:endParaRPr lang="es-419" altLang="ja-JP" sz="2800" dirty="0"/>
              </a:p>
              <a:p>
                <a:pPr lvl="1"/>
                <a:r>
                  <a:rPr kumimoji="1" lang="en-US" altLang="ja-JP" sz="2600" dirty="0"/>
                  <a:t>Using</a:t>
                </a:r>
                <a:r>
                  <a:rPr kumimoji="1" lang="en-US" altLang="ja-JP" sz="26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ja-JP" sz="2600" b="1" dirty="0">
                    <a:solidFill>
                      <a:srgbClr val="C00000"/>
                    </a:solidFill>
                  </a:rPr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kumimoji="1" lang="en-US" altLang="ja-JP" sz="2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2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𝒑𝒑𝒏</m:t>
                    </m:r>
                  </m:oMath>
                </a14:m>
                <a:r>
                  <a:rPr kumimoji="1" lang="en-US" altLang="ja-JP" sz="2600" b="1" dirty="0">
                    <a:solidFill>
                      <a:srgbClr val="C00000"/>
                    </a:solidFill>
                  </a:rPr>
                  <a:t>” </a:t>
                </a:r>
                <a:r>
                  <a:rPr kumimoji="1" lang="en-US" altLang="ja-JP" sz="2600" b="1" dirty="0">
                    <a:solidFill>
                      <a:srgbClr val="C00000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kumimoji="1" lang="en-US" altLang="ja-JP" sz="2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𝜦</m:t>
                    </m:r>
                    <m:r>
                      <a:rPr kumimoji="1" lang="en-US" altLang="ja-JP" sz="2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kumimoji="1" lang="en-US" altLang="ja-JP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𝒑</m:t>
                    </m:r>
                    <m:r>
                      <a:rPr kumimoji="1" lang="en-US" altLang="ja-JP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kumimoji="1" lang="en-US" altLang="ja-JP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𝒏</m:t>
                    </m:r>
                  </m:oMath>
                </a14:m>
                <a:br>
                  <a:rPr kumimoji="1" lang="en-US" altLang="ja-JP" sz="2600" b="1" dirty="0">
                    <a:solidFill>
                      <a:srgbClr val="C00000"/>
                    </a:solidFill>
                  </a:rPr>
                </a:br>
                <a:endParaRPr kumimoji="1" lang="en-US" altLang="ja-JP" sz="1000" b="1" dirty="0">
                  <a:solidFill>
                    <a:srgbClr val="C00000"/>
                  </a:solidFill>
                </a:endParaRPr>
              </a:p>
              <a:p>
                <a:pPr marL="914400" lvl="1" indent="-457200">
                  <a:buFont typeface="Wingdings" pitchFamily="2" charset="2"/>
                  <a:buChar char="ü"/>
                </a:pPr>
                <a:r>
                  <a:rPr lang="es-419" altLang="ja-JP" sz="2800" dirty="0"/>
                  <a:t>Whether it can be clearly observed in a different decay mode.</a:t>
                </a:r>
                <a:endParaRPr kumimoji="1" lang="en-US" altLang="ja-JP" sz="2600" dirty="0">
                  <a:solidFill>
                    <a:srgbClr val="C00000"/>
                  </a:solidFill>
                </a:endParaRPr>
              </a:p>
              <a:p>
                <a:r>
                  <a:rPr kumimoji="1" lang="en-US" altLang="ja-JP" sz="2600" b="1" dirty="0">
                    <a:solidFill>
                      <a:schemeClr val="accent5"/>
                    </a:solidFill>
                  </a:rPr>
                  <a:t>	</a:t>
                </a:r>
                <a:endParaRPr kumimoji="1" lang="en-US" altLang="ja-JP" sz="26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06B9D26-9C09-C964-9F48-FF2E0E0E0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99" y="1077754"/>
                <a:ext cx="11443971" cy="5109091"/>
              </a:xfrm>
              <a:prstGeom prst="rect">
                <a:avLst/>
              </a:prstGeom>
              <a:blipFill>
                <a:blip r:embed="rId3"/>
                <a:stretch>
                  <a:fillRect l="-1330" t="-1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図 10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6AE8893-019F-BE20-281F-EC6A1AA13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28"/>
          <a:stretch>
            <a:fillRect/>
          </a:stretch>
        </p:blipFill>
        <p:spPr>
          <a:xfrm>
            <a:off x="5881050" y="1321715"/>
            <a:ext cx="2927297" cy="2793085"/>
          </a:xfrm>
          <a:prstGeom prst="rect">
            <a:avLst/>
          </a:prstGeom>
        </p:spPr>
      </p:pic>
      <p:pic>
        <p:nvPicPr>
          <p:cNvPr id="12" name="図 11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DAC421C-69E0-D31D-E9EE-166B54CC3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3"/>
          <a:stretch>
            <a:fillRect/>
          </a:stretch>
        </p:blipFill>
        <p:spPr>
          <a:xfrm>
            <a:off x="8675472" y="1855115"/>
            <a:ext cx="3244273" cy="279308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86953D1-9013-A382-E387-4343B195D26B}"/>
              </a:ext>
            </a:extLst>
          </p:cNvPr>
          <p:cNvSpPr txBox="1"/>
          <p:nvPr/>
        </p:nvSpPr>
        <p:spPr>
          <a:xfrm>
            <a:off x="8985214" y="4646652"/>
            <a:ext cx="259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Limited statistic…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66152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72979-5853-86CD-90C1-334130ACC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右矢印 9">
            <a:extLst>
              <a:ext uri="{FF2B5EF4-FFF2-40B4-BE49-F238E27FC236}">
                <a16:creationId xmlns:a16="http://schemas.microsoft.com/office/drawing/2014/main" id="{EBDFA2D9-2D29-AD07-240E-193AEEA304E2}"/>
              </a:ext>
            </a:extLst>
          </p:cNvPr>
          <p:cNvSpPr/>
          <p:nvPr/>
        </p:nvSpPr>
        <p:spPr>
          <a:xfrm>
            <a:off x="324716" y="1893330"/>
            <a:ext cx="7447684" cy="4339547"/>
          </a:xfrm>
          <a:prstGeom prst="rightArrow">
            <a:avLst>
              <a:gd name="adj1" fmla="val 26659"/>
              <a:gd name="adj2" fmla="val 9598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94000">
                <a:srgbClr val="FFFF00">
                  <a:alpha val="40000"/>
                </a:srgb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257389-14CA-9F8B-A4DD-B4E00123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80D6-E350-924E-9DF5-B08D17C7FC4F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479AE-B44B-6D9C-3DA1-FAA2160F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C4DFDB-9147-9A79-DBCA-0C29642A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195F600-3EB2-FD0F-DACC-91CC37A444A7}"/>
                  </a:ext>
                </a:extLst>
              </p:cNvPr>
              <p:cNvSpPr txBox="1"/>
              <p:nvPr/>
            </p:nvSpPr>
            <p:spPr>
              <a:xfrm>
                <a:off x="395888" y="1015425"/>
                <a:ext cx="109616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200" b="1" dirty="0">
                    <a:solidFill>
                      <a:srgbClr val="C00000"/>
                    </a:solidFill>
                  </a:rPr>
                  <a:t>Spatial size from comparison </a:t>
                </a:r>
                <a14:m>
                  <m:oMath xmlns:m="http://schemas.openxmlformats.org/officeDocument/2006/math">
                    <m:r>
                      <a:rPr kumimoji="1" lang="en-US" altLang="ja-JP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kumimoji="1" lang="en-US" altLang="ja-JP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kumimoji="1" lang="en-US" altLang="ja-JP" sz="3200" b="1" dirty="0">
                    <a:solidFill>
                      <a:srgbClr val="C0000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kumimoji="1" lang="en-US" altLang="ja-JP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kumimoji="1" lang="en-US" altLang="ja-JP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𝒑𝒏</m:t>
                    </m:r>
                  </m:oMath>
                </a14:m>
                <a:r>
                  <a:rPr kumimoji="1" lang="en-US" altLang="ja-JP" sz="3200" b="1" dirty="0">
                    <a:solidFill>
                      <a:srgbClr val="C00000"/>
                    </a:solidFill>
                  </a:rPr>
                  <a:t> decay mode </a:t>
                </a:r>
                <a:endParaRPr kumimoji="1" lang="ja-JP" altLang="en-US" sz="3200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195F600-3EB2-FD0F-DACC-91CC37A44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8" y="1015425"/>
                <a:ext cx="10961655" cy="584775"/>
              </a:xfrm>
              <a:prstGeom prst="rect">
                <a:avLst/>
              </a:prstGeom>
              <a:blipFill>
                <a:blip r:embed="rId2"/>
                <a:stretch>
                  <a:fillRect l="-1389" t="-14894" r="-463" b="-297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タイトル 1">
                <a:extLst>
                  <a:ext uri="{FF2B5EF4-FFF2-40B4-BE49-F238E27FC236}">
                    <a16:creationId xmlns:a16="http://schemas.microsoft.com/office/drawing/2014/main" id="{46F6B50B-2FD2-FCAD-03EA-EAEF06CAEA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0999" y="150019"/>
                <a:ext cx="5713391" cy="7778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4200" u="sng" dirty="0"/>
                  <a:t>J-PARC E80: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4200" i="1" u="sng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4200" b="0" i="1" u="sng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4200" b="0" i="1" u="sng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4200" b="0" i="1" u="sng" smtClean="0">
                        <a:latin typeface="Cambria Math" panose="02040503050406030204" pitchFamily="18" charset="0"/>
                      </a:rPr>
                      <m:t>𝑝𝑝𝑛</m:t>
                    </m:r>
                  </m:oMath>
                </a14:m>
                <a:r>
                  <a:rPr kumimoji="1" lang="en-US" altLang="ja-JP" sz="4200" u="sng" dirty="0"/>
                  <a:t>”</a:t>
                </a:r>
                <a:endParaRPr kumimoji="1" lang="ja-JP" altLang="en-US" sz="3000"/>
              </a:p>
            </p:txBody>
          </p:sp>
        </mc:Choice>
        <mc:Fallback xmlns="">
          <p:sp>
            <p:nvSpPr>
              <p:cNvPr id="17" name="タイトル 1">
                <a:extLst>
                  <a:ext uri="{FF2B5EF4-FFF2-40B4-BE49-F238E27FC236}">
                    <a16:creationId xmlns:a16="http://schemas.microsoft.com/office/drawing/2014/main" id="{46F6B50B-2FD2-FCAD-03EA-EAEF06CAEA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0999" y="150019"/>
                <a:ext cx="5713391" cy="777875"/>
              </a:xfrm>
              <a:blipFill>
                <a:blip r:embed="rId3"/>
                <a:stretch>
                  <a:fillRect l="-3761" t="-18033" b="-31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49752D17-B616-1286-423D-DE07FBF90D01}"/>
              </a:ext>
            </a:extLst>
          </p:cNvPr>
          <p:cNvGrpSpPr/>
          <p:nvPr/>
        </p:nvGrpSpPr>
        <p:grpSpPr>
          <a:xfrm>
            <a:off x="412128" y="4226967"/>
            <a:ext cx="1820479" cy="1802528"/>
            <a:chOff x="7244717" y="1614662"/>
            <a:chExt cx="1820479" cy="1802528"/>
          </a:xfrm>
        </p:grpSpPr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CE977034-6B05-AEE1-7194-4F24CBDAC693}"/>
                </a:ext>
              </a:extLst>
            </p:cNvPr>
            <p:cNvSpPr/>
            <p:nvPr/>
          </p:nvSpPr>
          <p:spPr>
            <a:xfrm>
              <a:off x="7244717" y="1614662"/>
              <a:ext cx="1820479" cy="1802528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"/>
                    <a:lumOff val="95000"/>
                  </a:schemeClr>
                </a:gs>
                <a:gs pos="0">
                  <a:schemeClr val="accent2">
                    <a:lumMod val="45000"/>
                    <a:lumOff val="55000"/>
                  </a:schemeClr>
                </a:gs>
                <a:gs pos="32000">
                  <a:schemeClr val="accent2">
                    <a:lumMod val="45000"/>
                    <a:lumOff val="55000"/>
                  </a:schemeClr>
                </a:gs>
                <a:gs pos="59000">
                  <a:schemeClr val="accent2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FB090DFE-CFD6-223C-2279-CC75FCB34251}"/>
                </a:ext>
              </a:extLst>
            </p:cNvPr>
            <p:cNvGrpSpPr/>
            <p:nvPr/>
          </p:nvGrpSpPr>
          <p:grpSpPr>
            <a:xfrm>
              <a:off x="7784237" y="2830573"/>
              <a:ext cx="522720" cy="522720"/>
              <a:chOff x="3091479" y="2316430"/>
              <a:chExt cx="522720" cy="522720"/>
            </a:xfrm>
          </p:grpSpPr>
          <p:sp>
            <p:nvSpPr>
              <p:cNvPr id="18" name="Oval 50">
                <a:extLst>
                  <a:ext uri="{FF2B5EF4-FFF2-40B4-BE49-F238E27FC236}">
                    <a16:creationId xmlns:a16="http://schemas.microsoft.com/office/drawing/2014/main" id="{48237662-89BC-D469-FFFF-6EF4CD7A2A8A}"/>
                  </a:ext>
                </a:extLst>
              </p:cNvPr>
              <p:cNvSpPr/>
              <p:nvPr/>
            </p:nvSpPr>
            <p:spPr>
              <a:xfrm>
                <a:off x="3091479" y="2316430"/>
                <a:ext cx="522720" cy="522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9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20" name="TextBox 51">
                <a:extLst>
                  <a:ext uri="{FF2B5EF4-FFF2-40B4-BE49-F238E27FC236}">
                    <a16:creationId xmlns:a16="http://schemas.microsoft.com/office/drawing/2014/main" id="{6670559D-1924-B1FF-8F2F-F83787A67E7E}"/>
                  </a:ext>
                </a:extLst>
              </p:cNvPr>
              <p:cNvSpPr txBox="1"/>
              <p:nvPr/>
            </p:nvSpPr>
            <p:spPr>
              <a:xfrm>
                <a:off x="3136447" y="2318360"/>
                <a:ext cx="325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n</a:t>
                </a:r>
                <a:endParaRPr lang="en-JP" sz="2400" b="1" baseline="-250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A3A13446-6791-4079-183D-FE90AD136695}"/>
                </a:ext>
              </a:extLst>
            </p:cNvPr>
            <p:cNvGrpSpPr/>
            <p:nvPr/>
          </p:nvGrpSpPr>
          <p:grpSpPr>
            <a:xfrm>
              <a:off x="8437784" y="2118411"/>
              <a:ext cx="522720" cy="538994"/>
              <a:chOff x="4474485" y="2004583"/>
              <a:chExt cx="522720" cy="538994"/>
            </a:xfrm>
          </p:grpSpPr>
          <p:sp>
            <p:nvSpPr>
              <p:cNvPr id="23" name="Oval 47">
                <a:extLst>
                  <a:ext uri="{FF2B5EF4-FFF2-40B4-BE49-F238E27FC236}">
                    <a16:creationId xmlns:a16="http://schemas.microsoft.com/office/drawing/2014/main" id="{B20F9BD8-DF70-6CEC-4CF1-F4BADE619A16}"/>
                  </a:ext>
                </a:extLst>
              </p:cNvPr>
              <p:cNvSpPr/>
              <p:nvPr/>
            </p:nvSpPr>
            <p:spPr>
              <a:xfrm>
                <a:off x="4474485" y="2020857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25" name="TextBox 48">
                <a:extLst>
                  <a:ext uri="{FF2B5EF4-FFF2-40B4-BE49-F238E27FC236}">
                    <a16:creationId xmlns:a16="http://schemas.microsoft.com/office/drawing/2014/main" id="{95F1DE80-AF48-7C5E-2109-D52903F60A73}"/>
                  </a:ext>
                </a:extLst>
              </p:cNvPr>
              <p:cNvSpPr txBox="1"/>
              <p:nvPr/>
            </p:nvSpPr>
            <p:spPr>
              <a:xfrm>
                <a:off x="4552942" y="2004583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2706E0CD-EF13-7A95-8543-A0990A2C042A}"/>
                </a:ext>
              </a:extLst>
            </p:cNvPr>
            <p:cNvGrpSpPr/>
            <p:nvPr/>
          </p:nvGrpSpPr>
          <p:grpSpPr>
            <a:xfrm>
              <a:off x="7444997" y="1867895"/>
              <a:ext cx="522720" cy="548953"/>
              <a:chOff x="1810182" y="2199292"/>
              <a:chExt cx="522720" cy="548953"/>
            </a:xfrm>
          </p:grpSpPr>
          <p:sp>
            <p:nvSpPr>
              <p:cNvPr id="26" name="Oval 47">
                <a:extLst>
                  <a:ext uri="{FF2B5EF4-FFF2-40B4-BE49-F238E27FC236}">
                    <a16:creationId xmlns:a16="http://schemas.microsoft.com/office/drawing/2014/main" id="{3C9E7537-21EA-A035-88E5-2B00338CF5C5}"/>
                  </a:ext>
                </a:extLst>
              </p:cNvPr>
              <p:cNvSpPr/>
              <p:nvPr/>
            </p:nvSpPr>
            <p:spPr>
              <a:xfrm>
                <a:off x="1810182" y="2225525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27" name="TextBox 48">
                <a:extLst>
                  <a:ext uri="{FF2B5EF4-FFF2-40B4-BE49-F238E27FC236}">
                    <a16:creationId xmlns:a16="http://schemas.microsoft.com/office/drawing/2014/main" id="{17AB4637-EA1D-F77C-2D4B-10D7084EC06C}"/>
                  </a:ext>
                </a:extLst>
              </p:cNvPr>
              <p:cNvSpPr txBox="1"/>
              <p:nvPr/>
            </p:nvSpPr>
            <p:spPr>
              <a:xfrm>
                <a:off x="1871964" y="219929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940A321C-AE0A-A6CB-A571-866DEFBC7F43}"/>
                </a:ext>
              </a:extLst>
            </p:cNvPr>
            <p:cNvGrpSpPr/>
            <p:nvPr/>
          </p:nvGrpSpPr>
          <p:grpSpPr>
            <a:xfrm>
              <a:off x="8306957" y="2285094"/>
              <a:ext cx="466794" cy="461665"/>
              <a:chOff x="1051606" y="3690460"/>
              <a:chExt cx="466794" cy="461665"/>
            </a:xfrm>
          </p:grpSpPr>
          <p:sp>
            <p:nvSpPr>
              <p:cNvPr id="28" name="Oval 35">
                <a:extLst>
                  <a:ext uri="{FF2B5EF4-FFF2-40B4-BE49-F238E27FC236}">
                    <a16:creationId xmlns:a16="http://schemas.microsoft.com/office/drawing/2014/main" id="{40A71197-7A96-1CA3-8A78-C9504461322E}"/>
                  </a:ext>
                </a:extLst>
              </p:cNvPr>
              <p:cNvSpPr/>
              <p:nvPr/>
            </p:nvSpPr>
            <p:spPr>
              <a:xfrm>
                <a:off x="1086768" y="3730627"/>
                <a:ext cx="357025" cy="35702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29" name="TextBox 36">
                <a:extLst>
                  <a:ext uri="{FF2B5EF4-FFF2-40B4-BE49-F238E27FC236}">
                    <a16:creationId xmlns:a16="http://schemas.microsoft.com/office/drawing/2014/main" id="{0A28F6F2-547C-0F00-FF5C-272AAFFBEC50}"/>
                  </a:ext>
                </a:extLst>
              </p:cNvPr>
              <p:cNvSpPr txBox="1"/>
              <p:nvPr/>
            </p:nvSpPr>
            <p:spPr>
              <a:xfrm>
                <a:off x="1051606" y="3690460"/>
                <a:ext cx="466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K</a:t>
                </a:r>
                <a:r>
                  <a:rPr lang="en-JP" sz="2400" b="1" i="1" baseline="30000">
                    <a:cs typeface="Times New Roman" panose="02020603050405020304" pitchFamily="18" charset="0"/>
                  </a:rPr>
                  <a:t>–</a:t>
                </a:r>
              </a:p>
            </p:txBody>
          </p:sp>
        </p:grp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04B023F-078C-AA72-C1C9-2FD5D16ED9F2}"/>
              </a:ext>
            </a:extLst>
          </p:cNvPr>
          <p:cNvGrpSpPr/>
          <p:nvPr/>
        </p:nvGrpSpPr>
        <p:grpSpPr>
          <a:xfrm>
            <a:off x="668225" y="2255683"/>
            <a:ext cx="1243412" cy="1231151"/>
            <a:chOff x="1474276" y="2121234"/>
            <a:chExt cx="1243412" cy="1231151"/>
          </a:xfrm>
        </p:grpSpPr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id="{C5C499FA-4C6A-2BB0-BD7B-BDF6D43FC383}"/>
                </a:ext>
              </a:extLst>
            </p:cNvPr>
            <p:cNvSpPr/>
            <p:nvPr/>
          </p:nvSpPr>
          <p:spPr>
            <a:xfrm>
              <a:off x="1474276" y="2121234"/>
              <a:ext cx="1243412" cy="1231151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"/>
                    <a:lumOff val="95000"/>
                  </a:schemeClr>
                </a:gs>
                <a:gs pos="0">
                  <a:schemeClr val="accent2">
                    <a:lumMod val="45000"/>
                    <a:lumOff val="55000"/>
                  </a:schemeClr>
                </a:gs>
                <a:gs pos="32000">
                  <a:schemeClr val="accent2">
                    <a:lumMod val="45000"/>
                    <a:lumOff val="55000"/>
                  </a:schemeClr>
                </a:gs>
                <a:gs pos="59000">
                  <a:schemeClr val="accent2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16AD384F-730B-1273-DA39-B745EC4496B1}"/>
                </a:ext>
              </a:extLst>
            </p:cNvPr>
            <p:cNvGrpSpPr/>
            <p:nvPr/>
          </p:nvGrpSpPr>
          <p:grpSpPr>
            <a:xfrm>
              <a:off x="1811155" y="2724436"/>
              <a:ext cx="522720" cy="522720"/>
              <a:chOff x="3091479" y="2316430"/>
              <a:chExt cx="522720" cy="522720"/>
            </a:xfrm>
          </p:grpSpPr>
          <p:sp>
            <p:nvSpPr>
              <p:cNvPr id="48" name="Oval 50">
                <a:extLst>
                  <a:ext uri="{FF2B5EF4-FFF2-40B4-BE49-F238E27FC236}">
                    <a16:creationId xmlns:a16="http://schemas.microsoft.com/office/drawing/2014/main" id="{14F58CB9-F2AA-1CA7-5523-09F06AF0C3A1}"/>
                  </a:ext>
                </a:extLst>
              </p:cNvPr>
              <p:cNvSpPr/>
              <p:nvPr/>
            </p:nvSpPr>
            <p:spPr>
              <a:xfrm>
                <a:off x="3091479" y="2316430"/>
                <a:ext cx="522720" cy="522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9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49" name="TextBox 51">
                <a:extLst>
                  <a:ext uri="{FF2B5EF4-FFF2-40B4-BE49-F238E27FC236}">
                    <a16:creationId xmlns:a16="http://schemas.microsoft.com/office/drawing/2014/main" id="{F5792B66-730A-4C2A-277F-BD9482EAABC9}"/>
                  </a:ext>
                </a:extLst>
              </p:cNvPr>
              <p:cNvSpPr txBox="1"/>
              <p:nvPr/>
            </p:nvSpPr>
            <p:spPr>
              <a:xfrm>
                <a:off x="3136447" y="2318360"/>
                <a:ext cx="325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n</a:t>
                </a:r>
                <a:endParaRPr lang="en-JP" sz="2400" b="1" baseline="-250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846594D3-175D-0AAF-234E-813D95C8A009}"/>
                </a:ext>
              </a:extLst>
            </p:cNvPr>
            <p:cNvGrpSpPr/>
            <p:nvPr/>
          </p:nvGrpSpPr>
          <p:grpSpPr>
            <a:xfrm>
              <a:off x="2055792" y="2332276"/>
              <a:ext cx="522720" cy="538994"/>
              <a:chOff x="4474485" y="2004583"/>
              <a:chExt cx="522720" cy="538994"/>
            </a:xfrm>
          </p:grpSpPr>
          <p:sp>
            <p:nvSpPr>
              <p:cNvPr id="46" name="Oval 47">
                <a:extLst>
                  <a:ext uri="{FF2B5EF4-FFF2-40B4-BE49-F238E27FC236}">
                    <a16:creationId xmlns:a16="http://schemas.microsoft.com/office/drawing/2014/main" id="{DA18B548-6ED4-E5DD-F775-1CBCADC07A92}"/>
                  </a:ext>
                </a:extLst>
              </p:cNvPr>
              <p:cNvSpPr/>
              <p:nvPr/>
            </p:nvSpPr>
            <p:spPr>
              <a:xfrm>
                <a:off x="4474485" y="2020857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47" name="TextBox 48">
                <a:extLst>
                  <a:ext uri="{FF2B5EF4-FFF2-40B4-BE49-F238E27FC236}">
                    <a16:creationId xmlns:a16="http://schemas.microsoft.com/office/drawing/2014/main" id="{1225CAF0-42B4-24A5-3606-C670E9E376BF}"/>
                  </a:ext>
                </a:extLst>
              </p:cNvPr>
              <p:cNvSpPr txBox="1"/>
              <p:nvPr/>
            </p:nvSpPr>
            <p:spPr>
              <a:xfrm>
                <a:off x="4552942" y="2004583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80474EDB-9F3B-8447-4B8C-04DC14D6E123}"/>
                </a:ext>
              </a:extLst>
            </p:cNvPr>
            <p:cNvGrpSpPr/>
            <p:nvPr/>
          </p:nvGrpSpPr>
          <p:grpSpPr>
            <a:xfrm>
              <a:off x="1605698" y="2275145"/>
              <a:ext cx="522720" cy="548953"/>
              <a:chOff x="1810182" y="2199292"/>
              <a:chExt cx="522720" cy="548953"/>
            </a:xfrm>
          </p:grpSpPr>
          <p:sp>
            <p:nvSpPr>
              <p:cNvPr id="44" name="Oval 47">
                <a:extLst>
                  <a:ext uri="{FF2B5EF4-FFF2-40B4-BE49-F238E27FC236}">
                    <a16:creationId xmlns:a16="http://schemas.microsoft.com/office/drawing/2014/main" id="{59305DB0-67D2-2152-FE6C-53661D1E0080}"/>
                  </a:ext>
                </a:extLst>
              </p:cNvPr>
              <p:cNvSpPr/>
              <p:nvPr/>
            </p:nvSpPr>
            <p:spPr>
              <a:xfrm>
                <a:off x="1810182" y="2225525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45" name="TextBox 48">
                <a:extLst>
                  <a:ext uri="{FF2B5EF4-FFF2-40B4-BE49-F238E27FC236}">
                    <a16:creationId xmlns:a16="http://schemas.microsoft.com/office/drawing/2014/main" id="{0E693F97-D5D3-B692-05E8-506D0C82D5BF}"/>
                  </a:ext>
                </a:extLst>
              </p:cNvPr>
              <p:cNvSpPr txBox="1"/>
              <p:nvPr/>
            </p:nvSpPr>
            <p:spPr>
              <a:xfrm>
                <a:off x="1871964" y="219929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75ED2F4-9C70-08CE-D198-188558A7026A}"/>
                </a:ext>
              </a:extLst>
            </p:cNvPr>
            <p:cNvGrpSpPr/>
            <p:nvPr/>
          </p:nvGrpSpPr>
          <p:grpSpPr>
            <a:xfrm>
              <a:off x="1882308" y="2489129"/>
              <a:ext cx="466794" cy="461665"/>
              <a:chOff x="1051606" y="3690460"/>
              <a:chExt cx="466794" cy="461665"/>
            </a:xfrm>
          </p:grpSpPr>
          <p:sp>
            <p:nvSpPr>
              <p:cNvPr id="42" name="Oval 35">
                <a:extLst>
                  <a:ext uri="{FF2B5EF4-FFF2-40B4-BE49-F238E27FC236}">
                    <a16:creationId xmlns:a16="http://schemas.microsoft.com/office/drawing/2014/main" id="{8BFE67D8-A2B9-CF01-6D52-28F605CFB6C3}"/>
                  </a:ext>
                </a:extLst>
              </p:cNvPr>
              <p:cNvSpPr/>
              <p:nvPr/>
            </p:nvSpPr>
            <p:spPr>
              <a:xfrm>
                <a:off x="1086768" y="3730627"/>
                <a:ext cx="357025" cy="35702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43" name="TextBox 36">
                <a:extLst>
                  <a:ext uri="{FF2B5EF4-FFF2-40B4-BE49-F238E27FC236}">
                    <a16:creationId xmlns:a16="http://schemas.microsoft.com/office/drawing/2014/main" id="{9BDEBD34-4009-6C1F-0A88-539E778EDC48}"/>
                  </a:ext>
                </a:extLst>
              </p:cNvPr>
              <p:cNvSpPr txBox="1"/>
              <p:nvPr/>
            </p:nvSpPr>
            <p:spPr>
              <a:xfrm>
                <a:off x="1051606" y="3690460"/>
                <a:ext cx="466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K</a:t>
                </a:r>
                <a:r>
                  <a:rPr lang="en-JP" sz="2400" b="1" i="1" baseline="30000">
                    <a:cs typeface="Times New Roman" panose="02020603050405020304" pitchFamily="18" charset="0"/>
                  </a:rPr>
                  <a:t>–</a:t>
                </a:r>
              </a:p>
            </p:txBody>
          </p:sp>
        </p:grpSp>
      </p:grp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C9418FA-F0DF-7C96-BD07-714DC2069B71}"/>
              </a:ext>
            </a:extLst>
          </p:cNvPr>
          <p:cNvSpPr txBox="1"/>
          <p:nvPr/>
        </p:nvSpPr>
        <p:spPr>
          <a:xfrm>
            <a:off x="503183" y="5969913"/>
            <a:ext cx="1612942" cy="430887"/>
          </a:xfrm>
          <a:prstGeom prst="rect">
            <a:avLst/>
          </a:prstGeom>
          <a:solidFill>
            <a:srgbClr val="0432FF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200" dirty="0">
                <a:solidFill>
                  <a:schemeClr val="bg1"/>
                </a:solidFill>
              </a:rPr>
              <a:t>Broad case</a:t>
            </a:r>
            <a:endParaRPr kumimoji="1" lang="ja-JP" altLang="en-US" sz="2200">
              <a:solidFill>
                <a:schemeClr val="bg1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D6FFABB-D763-5894-C660-62E8BBCCF0D2}"/>
              </a:ext>
            </a:extLst>
          </p:cNvPr>
          <p:cNvSpPr txBox="1"/>
          <p:nvPr/>
        </p:nvSpPr>
        <p:spPr>
          <a:xfrm>
            <a:off x="381000" y="1828800"/>
            <a:ext cx="1989647" cy="43088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200" dirty="0">
                <a:solidFill>
                  <a:schemeClr val="bg1"/>
                </a:solidFill>
              </a:rPr>
              <a:t>Compact case</a:t>
            </a:r>
            <a:endParaRPr kumimoji="1" lang="ja-JP" altLang="en-US" sz="2200">
              <a:solidFill>
                <a:schemeClr val="bg1"/>
              </a:solidFill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A20F44F-944B-84A1-F618-A2BFD45E2CD9}"/>
              </a:ext>
            </a:extLst>
          </p:cNvPr>
          <p:cNvGrpSpPr/>
          <p:nvPr/>
        </p:nvGrpSpPr>
        <p:grpSpPr>
          <a:xfrm>
            <a:off x="3325411" y="2830287"/>
            <a:ext cx="522720" cy="522720"/>
            <a:chOff x="3091479" y="2316430"/>
            <a:chExt cx="522720" cy="522720"/>
          </a:xfrm>
        </p:grpSpPr>
        <p:sp>
          <p:nvSpPr>
            <p:cNvPr id="1032" name="Oval 50">
              <a:extLst>
                <a:ext uri="{FF2B5EF4-FFF2-40B4-BE49-F238E27FC236}">
                  <a16:creationId xmlns:a16="http://schemas.microsoft.com/office/drawing/2014/main" id="{BD4C4A10-8915-A48D-2884-5A2D78786D47}"/>
                </a:ext>
              </a:extLst>
            </p:cNvPr>
            <p:cNvSpPr/>
            <p:nvPr/>
          </p:nvSpPr>
          <p:spPr>
            <a:xfrm>
              <a:off x="3091479" y="2316430"/>
              <a:ext cx="522720" cy="522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33" name="TextBox 51">
              <a:extLst>
                <a:ext uri="{FF2B5EF4-FFF2-40B4-BE49-F238E27FC236}">
                  <a16:creationId xmlns:a16="http://schemas.microsoft.com/office/drawing/2014/main" id="{786D689E-DDE5-89AC-3F25-5773708BEA68}"/>
                </a:ext>
              </a:extLst>
            </p:cNvPr>
            <p:cNvSpPr txBox="1"/>
            <p:nvPr/>
          </p:nvSpPr>
          <p:spPr>
            <a:xfrm>
              <a:off x="3136447" y="2318360"/>
              <a:ext cx="32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2400" b="1" i="1">
                  <a:cs typeface="Times New Roman" panose="02020603050405020304" pitchFamily="18" charset="0"/>
                </a:rPr>
                <a:t>n</a:t>
              </a:r>
              <a:endParaRPr lang="en-JP" sz="2400" b="1" baseline="-250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AF108B05-2B2F-06C8-5C7E-5958C809874B}"/>
              </a:ext>
            </a:extLst>
          </p:cNvPr>
          <p:cNvGrpSpPr/>
          <p:nvPr/>
        </p:nvGrpSpPr>
        <p:grpSpPr>
          <a:xfrm>
            <a:off x="3083064" y="2380996"/>
            <a:ext cx="522720" cy="548953"/>
            <a:chOff x="1810182" y="2199292"/>
            <a:chExt cx="522720" cy="548953"/>
          </a:xfrm>
        </p:grpSpPr>
        <p:sp>
          <p:nvSpPr>
            <p:cNvPr id="1028" name="Oval 47">
              <a:extLst>
                <a:ext uri="{FF2B5EF4-FFF2-40B4-BE49-F238E27FC236}">
                  <a16:creationId xmlns:a16="http://schemas.microsoft.com/office/drawing/2014/main" id="{5C4E7CCC-A1C9-A8FF-8FA5-7D5CC645C76B}"/>
                </a:ext>
              </a:extLst>
            </p:cNvPr>
            <p:cNvSpPr/>
            <p:nvPr/>
          </p:nvSpPr>
          <p:spPr>
            <a:xfrm>
              <a:off x="1810182" y="2225525"/>
              <a:ext cx="522720" cy="522720"/>
            </a:xfrm>
            <a:prstGeom prst="ellipse">
              <a:avLst/>
            </a:prstGeom>
            <a:solidFill>
              <a:srgbClr val="0070C0">
                <a:alpha val="9247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29" name="TextBox 48">
              <a:extLst>
                <a:ext uri="{FF2B5EF4-FFF2-40B4-BE49-F238E27FC236}">
                  <a16:creationId xmlns:a16="http://schemas.microsoft.com/office/drawing/2014/main" id="{7AB5F631-B8C5-E19E-3979-6EFD97EF33A2}"/>
                </a:ext>
              </a:extLst>
            </p:cNvPr>
            <p:cNvSpPr txBox="1"/>
            <p:nvPr/>
          </p:nvSpPr>
          <p:spPr>
            <a:xfrm>
              <a:off x="1871964" y="219929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 i="1"/>
                <a:t>p</a:t>
              </a:r>
              <a:endParaRPr lang="en-JP" sz="2400" b="1" baseline="-25000"/>
            </a:p>
          </p:txBody>
        </p:sp>
      </p:grpSp>
      <p:sp>
        <p:nvSpPr>
          <p:cNvPr id="1034" name="Oval 64">
            <a:extLst>
              <a:ext uri="{FF2B5EF4-FFF2-40B4-BE49-F238E27FC236}">
                <a16:creationId xmlns:a16="http://schemas.microsoft.com/office/drawing/2014/main" id="{341B892B-4809-FC6A-D59A-60912B34F86F}"/>
              </a:ext>
            </a:extLst>
          </p:cNvPr>
          <p:cNvSpPr/>
          <p:nvPr/>
        </p:nvSpPr>
        <p:spPr>
          <a:xfrm>
            <a:off x="3487941" y="2410378"/>
            <a:ext cx="571181" cy="559371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1035" name="TextBox 65">
            <a:extLst>
              <a:ext uri="{FF2B5EF4-FFF2-40B4-BE49-F238E27FC236}">
                <a16:creationId xmlns:a16="http://schemas.microsoft.com/office/drawing/2014/main" id="{1C859C70-2CFA-7627-781A-991EAAD2E3C3}"/>
              </a:ext>
            </a:extLst>
          </p:cNvPr>
          <p:cNvSpPr txBox="1"/>
          <p:nvPr/>
        </p:nvSpPr>
        <p:spPr>
          <a:xfrm>
            <a:off x="3578557" y="246828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>
                <a:cs typeface="Times New Roman" panose="02020603050405020304" pitchFamily="18" charset="0"/>
              </a:rPr>
              <a:t>Λ</a:t>
            </a:r>
          </a:p>
        </p:txBody>
      </p:sp>
      <p:grpSp>
        <p:nvGrpSpPr>
          <p:cNvPr id="1054" name="グループ化 1053">
            <a:extLst>
              <a:ext uri="{FF2B5EF4-FFF2-40B4-BE49-F238E27FC236}">
                <a16:creationId xmlns:a16="http://schemas.microsoft.com/office/drawing/2014/main" id="{05F46A30-E54A-E72E-0639-3BF575D0B1D8}"/>
              </a:ext>
            </a:extLst>
          </p:cNvPr>
          <p:cNvGrpSpPr/>
          <p:nvPr/>
        </p:nvGrpSpPr>
        <p:grpSpPr>
          <a:xfrm>
            <a:off x="3458816" y="5269710"/>
            <a:ext cx="522720" cy="522720"/>
            <a:chOff x="3091479" y="2316430"/>
            <a:chExt cx="522720" cy="522720"/>
          </a:xfrm>
        </p:grpSpPr>
        <p:sp>
          <p:nvSpPr>
            <p:cNvPr id="1055" name="Oval 50">
              <a:extLst>
                <a:ext uri="{FF2B5EF4-FFF2-40B4-BE49-F238E27FC236}">
                  <a16:creationId xmlns:a16="http://schemas.microsoft.com/office/drawing/2014/main" id="{110DACAF-DD1D-CC31-D37A-DC78E49EEE74}"/>
                </a:ext>
              </a:extLst>
            </p:cNvPr>
            <p:cNvSpPr/>
            <p:nvPr/>
          </p:nvSpPr>
          <p:spPr>
            <a:xfrm>
              <a:off x="3091479" y="2316430"/>
              <a:ext cx="522720" cy="5227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56" name="TextBox 51">
              <a:extLst>
                <a:ext uri="{FF2B5EF4-FFF2-40B4-BE49-F238E27FC236}">
                  <a16:creationId xmlns:a16="http://schemas.microsoft.com/office/drawing/2014/main" id="{11730709-D30A-189A-F259-8C03F45CCB50}"/>
                </a:ext>
              </a:extLst>
            </p:cNvPr>
            <p:cNvSpPr txBox="1"/>
            <p:nvPr/>
          </p:nvSpPr>
          <p:spPr>
            <a:xfrm>
              <a:off x="3136447" y="2318360"/>
              <a:ext cx="32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sz="2400" b="1" i="1">
                  <a:cs typeface="Times New Roman" panose="02020603050405020304" pitchFamily="18" charset="0"/>
                </a:rPr>
                <a:t>n</a:t>
              </a:r>
              <a:endParaRPr lang="en-JP" sz="2400" b="1" baseline="-250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7" name="グループ化 1056">
            <a:extLst>
              <a:ext uri="{FF2B5EF4-FFF2-40B4-BE49-F238E27FC236}">
                <a16:creationId xmlns:a16="http://schemas.microsoft.com/office/drawing/2014/main" id="{C29F02F7-724F-556A-B4BD-12D3142FDBAF}"/>
              </a:ext>
            </a:extLst>
          </p:cNvPr>
          <p:cNvGrpSpPr/>
          <p:nvPr/>
        </p:nvGrpSpPr>
        <p:grpSpPr>
          <a:xfrm>
            <a:off x="2893082" y="4486091"/>
            <a:ext cx="522720" cy="548953"/>
            <a:chOff x="1810182" y="2199292"/>
            <a:chExt cx="522720" cy="548953"/>
          </a:xfrm>
        </p:grpSpPr>
        <p:sp>
          <p:nvSpPr>
            <p:cNvPr id="1058" name="Oval 47">
              <a:extLst>
                <a:ext uri="{FF2B5EF4-FFF2-40B4-BE49-F238E27FC236}">
                  <a16:creationId xmlns:a16="http://schemas.microsoft.com/office/drawing/2014/main" id="{763D67B0-8288-D12F-989E-D11D9B5C2374}"/>
                </a:ext>
              </a:extLst>
            </p:cNvPr>
            <p:cNvSpPr/>
            <p:nvPr/>
          </p:nvSpPr>
          <p:spPr>
            <a:xfrm>
              <a:off x="1810182" y="2225525"/>
              <a:ext cx="522720" cy="522720"/>
            </a:xfrm>
            <a:prstGeom prst="ellipse">
              <a:avLst/>
            </a:prstGeom>
            <a:solidFill>
              <a:srgbClr val="0070C0">
                <a:alpha val="9247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59" name="TextBox 48">
              <a:extLst>
                <a:ext uri="{FF2B5EF4-FFF2-40B4-BE49-F238E27FC236}">
                  <a16:creationId xmlns:a16="http://schemas.microsoft.com/office/drawing/2014/main" id="{169F9D3A-542D-D0C4-137C-E59EEC893A3F}"/>
                </a:ext>
              </a:extLst>
            </p:cNvPr>
            <p:cNvSpPr txBox="1"/>
            <p:nvPr/>
          </p:nvSpPr>
          <p:spPr>
            <a:xfrm>
              <a:off x="1871964" y="219929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 i="1"/>
                <a:t>p</a:t>
              </a:r>
              <a:endParaRPr lang="en-JP" sz="2400" b="1" baseline="-25000"/>
            </a:p>
          </p:txBody>
        </p:sp>
      </p:grpSp>
      <p:grpSp>
        <p:nvGrpSpPr>
          <p:cNvPr id="1062" name="グループ化 1061">
            <a:extLst>
              <a:ext uri="{FF2B5EF4-FFF2-40B4-BE49-F238E27FC236}">
                <a16:creationId xmlns:a16="http://schemas.microsoft.com/office/drawing/2014/main" id="{3ECE8DAB-DAFF-A994-3329-B3D8B44074C3}"/>
              </a:ext>
            </a:extLst>
          </p:cNvPr>
          <p:cNvGrpSpPr/>
          <p:nvPr/>
        </p:nvGrpSpPr>
        <p:grpSpPr>
          <a:xfrm>
            <a:off x="3720176" y="4902773"/>
            <a:ext cx="571181" cy="559371"/>
            <a:chOff x="3722731" y="4782502"/>
            <a:chExt cx="571181" cy="559371"/>
          </a:xfrm>
        </p:grpSpPr>
        <p:sp>
          <p:nvSpPr>
            <p:cNvPr id="1060" name="Oval 64">
              <a:extLst>
                <a:ext uri="{FF2B5EF4-FFF2-40B4-BE49-F238E27FC236}">
                  <a16:creationId xmlns:a16="http://schemas.microsoft.com/office/drawing/2014/main" id="{111E2603-1BC9-0074-AE0A-B3F2BE4CE52D}"/>
                </a:ext>
              </a:extLst>
            </p:cNvPr>
            <p:cNvSpPr/>
            <p:nvPr/>
          </p:nvSpPr>
          <p:spPr>
            <a:xfrm>
              <a:off x="3722731" y="4782502"/>
              <a:ext cx="571181" cy="55937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61" name="TextBox 65">
              <a:extLst>
                <a:ext uri="{FF2B5EF4-FFF2-40B4-BE49-F238E27FC236}">
                  <a16:creationId xmlns:a16="http://schemas.microsoft.com/office/drawing/2014/main" id="{D083FFEA-367B-1197-2E40-FFB640F80A50}"/>
                </a:ext>
              </a:extLst>
            </p:cNvPr>
            <p:cNvSpPr txBox="1"/>
            <p:nvPr/>
          </p:nvSpPr>
          <p:spPr>
            <a:xfrm>
              <a:off x="3813347" y="484040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>
                  <a:cs typeface="Times New Roman" panose="02020603050405020304" pitchFamily="18" charset="0"/>
                </a:rPr>
                <a:t>Λ</a:t>
              </a:r>
            </a:p>
          </p:txBody>
        </p:sp>
      </p:grpSp>
      <p:sp>
        <p:nvSpPr>
          <p:cNvPr id="1085" name="テキスト ボックス 1084">
            <a:extLst>
              <a:ext uri="{FF2B5EF4-FFF2-40B4-BE49-F238E27FC236}">
                <a16:creationId xmlns:a16="http://schemas.microsoft.com/office/drawing/2014/main" id="{59533E88-CDC9-8DA7-CCEB-18B43B2DBF9A}"/>
              </a:ext>
            </a:extLst>
          </p:cNvPr>
          <p:cNvSpPr txBox="1"/>
          <p:nvPr/>
        </p:nvSpPr>
        <p:spPr>
          <a:xfrm>
            <a:off x="714158" y="369196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K-nucl</a:t>
            </a:r>
            <a:endParaRPr kumimoji="1" lang="ja-JP" altLang="en-US" sz="2400"/>
          </a:p>
        </p:txBody>
      </p:sp>
      <p:sp>
        <p:nvSpPr>
          <p:cNvPr id="1086" name="テキスト ボックス 1085">
            <a:extLst>
              <a:ext uri="{FF2B5EF4-FFF2-40B4-BE49-F238E27FC236}">
                <a16:creationId xmlns:a16="http://schemas.microsoft.com/office/drawing/2014/main" id="{DE2AD493-E7EC-5D1A-2AEF-59B886CA2872}"/>
              </a:ext>
            </a:extLst>
          </p:cNvPr>
          <p:cNvSpPr txBox="1"/>
          <p:nvPr/>
        </p:nvSpPr>
        <p:spPr>
          <a:xfrm>
            <a:off x="2600487" y="3686810"/>
            <a:ext cx="1982273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ja-JP" sz="2400" dirty="0"/>
              <a:t>Two nucleus </a:t>
            </a:r>
            <a:br>
              <a:rPr kumimoji="1" lang="en-US" altLang="ja-JP" sz="2400" dirty="0"/>
            </a:br>
            <a:r>
              <a:rPr kumimoji="1" lang="en-US" altLang="ja-JP" sz="2400" dirty="0"/>
              <a:t>absorption</a:t>
            </a:r>
            <a:endParaRPr kumimoji="1" lang="ja-JP" altLang="en-US" sz="2400"/>
          </a:p>
        </p:txBody>
      </p:sp>
      <p:sp>
        <p:nvSpPr>
          <p:cNvPr id="1088" name="大かっこ 1087">
            <a:extLst>
              <a:ext uri="{FF2B5EF4-FFF2-40B4-BE49-F238E27FC236}">
                <a16:creationId xmlns:a16="http://schemas.microsoft.com/office/drawing/2014/main" id="{BC47365E-C7B2-4F7E-CA96-05C75BFD4318}"/>
              </a:ext>
            </a:extLst>
          </p:cNvPr>
          <p:cNvSpPr/>
          <p:nvPr/>
        </p:nvSpPr>
        <p:spPr>
          <a:xfrm>
            <a:off x="2587475" y="2093961"/>
            <a:ext cx="1960098" cy="1472650"/>
          </a:xfrm>
          <a:prstGeom prst="bracketPair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9" name="大かっこ 1088">
            <a:extLst>
              <a:ext uri="{FF2B5EF4-FFF2-40B4-BE49-F238E27FC236}">
                <a16:creationId xmlns:a16="http://schemas.microsoft.com/office/drawing/2014/main" id="{3743B927-B980-33A8-07CD-B0FA65462EC2}"/>
              </a:ext>
            </a:extLst>
          </p:cNvPr>
          <p:cNvSpPr/>
          <p:nvPr/>
        </p:nvSpPr>
        <p:spPr>
          <a:xfrm>
            <a:off x="2611902" y="4395505"/>
            <a:ext cx="1960098" cy="1472650"/>
          </a:xfrm>
          <a:prstGeom prst="bracketPair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8" name="直線矢印コネクタ 1097">
            <a:extLst>
              <a:ext uri="{FF2B5EF4-FFF2-40B4-BE49-F238E27FC236}">
                <a16:creationId xmlns:a16="http://schemas.microsoft.com/office/drawing/2014/main" id="{A3B41487-A8DE-E44B-1419-9A51C39065C6}"/>
              </a:ext>
            </a:extLst>
          </p:cNvPr>
          <p:cNvCxnSpPr>
            <a:cxnSpLocks/>
          </p:cNvCxnSpPr>
          <p:nvPr/>
        </p:nvCxnSpPr>
        <p:spPr>
          <a:xfrm flipV="1">
            <a:off x="6413451" y="2103654"/>
            <a:ext cx="331134" cy="28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2" name="グループ化 1121">
            <a:extLst>
              <a:ext uri="{FF2B5EF4-FFF2-40B4-BE49-F238E27FC236}">
                <a16:creationId xmlns:a16="http://schemas.microsoft.com/office/drawing/2014/main" id="{636C845C-1D1D-9345-35CC-0C6FFC7C5F2A}"/>
              </a:ext>
            </a:extLst>
          </p:cNvPr>
          <p:cNvGrpSpPr/>
          <p:nvPr/>
        </p:nvGrpSpPr>
        <p:grpSpPr>
          <a:xfrm>
            <a:off x="5900532" y="2244613"/>
            <a:ext cx="571181" cy="559371"/>
            <a:chOff x="10068244" y="2258712"/>
            <a:chExt cx="571181" cy="559371"/>
          </a:xfrm>
        </p:grpSpPr>
        <p:sp>
          <p:nvSpPr>
            <p:cNvPr id="1096" name="Oval 64">
              <a:extLst>
                <a:ext uri="{FF2B5EF4-FFF2-40B4-BE49-F238E27FC236}">
                  <a16:creationId xmlns:a16="http://schemas.microsoft.com/office/drawing/2014/main" id="{813D2434-AF07-5198-C532-546BFA91C92A}"/>
                </a:ext>
              </a:extLst>
            </p:cNvPr>
            <p:cNvSpPr/>
            <p:nvPr/>
          </p:nvSpPr>
          <p:spPr>
            <a:xfrm>
              <a:off x="10068244" y="2258712"/>
              <a:ext cx="571181" cy="55937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sz="2400"/>
            </a:p>
          </p:txBody>
        </p:sp>
        <p:sp>
          <p:nvSpPr>
            <p:cNvPr id="1097" name="TextBox 65">
              <a:extLst>
                <a:ext uri="{FF2B5EF4-FFF2-40B4-BE49-F238E27FC236}">
                  <a16:creationId xmlns:a16="http://schemas.microsoft.com/office/drawing/2014/main" id="{1412364E-0D1C-EED3-A1FF-E728C2A11D14}"/>
                </a:ext>
              </a:extLst>
            </p:cNvPr>
            <p:cNvSpPr txBox="1"/>
            <p:nvPr/>
          </p:nvSpPr>
          <p:spPr>
            <a:xfrm>
              <a:off x="10147626" y="2279953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 b="1">
                  <a:cs typeface="Times New Roman" panose="02020603050405020304" pitchFamily="18" charset="0"/>
                </a:rPr>
                <a:t>Λ</a:t>
              </a:r>
            </a:p>
          </p:txBody>
        </p:sp>
      </p:grpSp>
      <p:cxnSp>
        <p:nvCxnSpPr>
          <p:cNvPr id="1099" name="直線矢印コネクタ 1098">
            <a:extLst>
              <a:ext uri="{FF2B5EF4-FFF2-40B4-BE49-F238E27FC236}">
                <a16:creationId xmlns:a16="http://schemas.microsoft.com/office/drawing/2014/main" id="{2429FB4D-2766-1227-2020-3571DA09B591}"/>
              </a:ext>
            </a:extLst>
          </p:cNvPr>
          <p:cNvCxnSpPr>
            <a:cxnSpLocks/>
          </p:cNvCxnSpPr>
          <p:nvPr/>
        </p:nvCxnSpPr>
        <p:spPr>
          <a:xfrm flipH="1">
            <a:off x="5147164" y="3108784"/>
            <a:ext cx="372368" cy="3202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3" name="グループ化 1172">
            <a:extLst>
              <a:ext uri="{FF2B5EF4-FFF2-40B4-BE49-F238E27FC236}">
                <a16:creationId xmlns:a16="http://schemas.microsoft.com/office/drawing/2014/main" id="{0DF26686-39E9-50D6-56B3-50F24E6E9399}"/>
              </a:ext>
            </a:extLst>
          </p:cNvPr>
          <p:cNvGrpSpPr/>
          <p:nvPr/>
        </p:nvGrpSpPr>
        <p:grpSpPr>
          <a:xfrm>
            <a:off x="5029200" y="4283495"/>
            <a:ext cx="1785909" cy="1769129"/>
            <a:chOff x="8646744" y="2147265"/>
            <a:chExt cx="1785909" cy="1769129"/>
          </a:xfrm>
        </p:grpSpPr>
        <p:grpSp>
          <p:nvGrpSpPr>
            <p:cNvPr id="1174" name="グループ化 1173">
              <a:extLst>
                <a:ext uri="{FF2B5EF4-FFF2-40B4-BE49-F238E27FC236}">
                  <a16:creationId xmlns:a16="http://schemas.microsoft.com/office/drawing/2014/main" id="{31E1CB6A-AD75-DFD4-D20F-7AA36DE41789}"/>
                </a:ext>
              </a:extLst>
            </p:cNvPr>
            <p:cNvGrpSpPr/>
            <p:nvPr/>
          </p:nvGrpSpPr>
          <p:grpSpPr>
            <a:xfrm>
              <a:off x="9302556" y="2971800"/>
              <a:ext cx="522720" cy="522720"/>
              <a:chOff x="3091479" y="2316430"/>
              <a:chExt cx="522720" cy="522720"/>
            </a:xfrm>
          </p:grpSpPr>
          <p:sp>
            <p:nvSpPr>
              <p:cNvPr id="1185" name="Oval 50">
                <a:extLst>
                  <a:ext uri="{FF2B5EF4-FFF2-40B4-BE49-F238E27FC236}">
                    <a16:creationId xmlns:a16="http://schemas.microsoft.com/office/drawing/2014/main" id="{C6850F17-31C1-74F7-40BB-9CFAB5190988}"/>
                  </a:ext>
                </a:extLst>
              </p:cNvPr>
              <p:cNvSpPr/>
              <p:nvPr/>
            </p:nvSpPr>
            <p:spPr>
              <a:xfrm>
                <a:off x="3091479" y="2316430"/>
                <a:ext cx="522720" cy="52272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9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186" name="TextBox 51">
                <a:extLst>
                  <a:ext uri="{FF2B5EF4-FFF2-40B4-BE49-F238E27FC236}">
                    <a16:creationId xmlns:a16="http://schemas.microsoft.com/office/drawing/2014/main" id="{BB43527F-B23A-ED36-4650-252348B49A0A}"/>
                  </a:ext>
                </a:extLst>
              </p:cNvPr>
              <p:cNvSpPr txBox="1"/>
              <p:nvPr/>
            </p:nvSpPr>
            <p:spPr>
              <a:xfrm>
                <a:off x="3136447" y="2318360"/>
                <a:ext cx="325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sz="2400" b="1" i="1">
                    <a:cs typeface="Times New Roman" panose="02020603050405020304" pitchFamily="18" charset="0"/>
                  </a:rPr>
                  <a:t>n</a:t>
                </a:r>
                <a:endParaRPr lang="en-JP" sz="2400" b="1" baseline="-250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5" name="グループ化 1174">
              <a:extLst>
                <a:ext uri="{FF2B5EF4-FFF2-40B4-BE49-F238E27FC236}">
                  <a16:creationId xmlns:a16="http://schemas.microsoft.com/office/drawing/2014/main" id="{4EC5A3BE-AADF-6F87-629D-3127F7580FC3}"/>
                </a:ext>
              </a:extLst>
            </p:cNvPr>
            <p:cNvGrpSpPr/>
            <p:nvPr/>
          </p:nvGrpSpPr>
          <p:grpSpPr>
            <a:xfrm>
              <a:off x="8926080" y="2346647"/>
              <a:ext cx="522720" cy="548953"/>
              <a:chOff x="1810182" y="2199292"/>
              <a:chExt cx="522720" cy="548953"/>
            </a:xfrm>
          </p:grpSpPr>
          <p:sp>
            <p:nvSpPr>
              <p:cNvPr id="1183" name="Oval 47">
                <a:extLst>
                  <a:ext uri="{FF2B5EF4-FFF2-40B4-BE49-F238E27FC236}">
                    <a16:creationId xmlns:a16="http://schemas.microsoft.com/office/drawing/2014/main" id="{D965473C-82EC-7A11-1E57-B82F76654B6C}"/>
                  </a:ext>
                </a:extLst>
              </p:cNvPr>
              <p:cNvSpPr/>
              <p:nvPr/>
            </p:nvSpPr>
            <p:spPr>
              <a:xfrm>
                <a:off x="1810182" y="2225525"/>
                <a:ext cx="522720" cy="522720"/>
              </a:xfrm>
              <a:prstGeom prst="ellipse">
                <a:avLst/>
              </a:prstGeom>
              <a:solidFill>
                <a:srgbClr val="0070C0">
                  <a:alpha val="9247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184" name="TextBox 48">
                <a:extLst>
                  <a:ext uri="{FF2B5EF4-FFF2-40B4-BE49-F238E27FC236}">
                    <a16:creationId xmlns:a16="http://schemas.microsoft.com/office/drawing/2014/main" id="{5EBDFFD4-9057-F443-DE86-8448F2C3D11E}"/>
                  </a:ext>
                </a:extLst>
              </p:cNvPr>
              <p:cNvSpPr txBox="1"/>
              <p:nvPr/>
            </p:nvSpPr>
            <p:spPr>
              <a:xfrm>
                <a:off x="1871964" y="2199292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 i="1"/>
                  <a:t>p</a:t>
                </a:r>
                <a:endParaRPr lang="en-JP" sz="2400" b="1" baseline="-25000"/>
              </a:p>
            </p:txBody>
          </p:sp>
        </p:grpSp>
        <p:grpSp>
          <p:nvGrpSpPr>
            <p:cNvPr id="1176" name="グループ化 1175">
              <a:extLst>
                <a:ext uri="{FF2B5EF4-FFF2-40B4-BE49-F238E27FC236}">
                  <a16:creationId xmlns:a16="http://schemas.microsoft.com/office/drawing/2014/main" id="{6CF2B414-7651-2CFF-35DF-14B940565E61}"/>
                </a:ext>
              </a:extLst>
            </p:cNvPr>
            <p:cNvGrpSpPr/>
            <p:nvPr/>
          </p:nvGrpSpPr>
          <p:grpSpPr>
            <a:xfrm>
              <a:off x="9563419" y="2362200"/>
              <a:ext cx="571181" cy="559371"/>
              <a:chOff x="9754230" y="2279091"/>
              <a:chExt cx="571181" cy="559371"/>
            </a:xfrm>
          </p:grpSpPr>
          <p:sp>
            <p:nvSpPr>
              <p:cNvPr id="1181" name="Oval 64">
                <a:extLst>
                  <a:ext uri="{FF2B5EF4-FFF2-40B4-BE49-F238E27FC236}">
                    <a16:creationId xmlns:a16="http://schemas.microsoft.com/office/drawing/2014/main" id="{FEF17487-599F-8FCA-2378-B5FED45B2C72}"/>
                  </a:ext>
                </a:extLst>
              </p:cNvPr>
              <p:cNvSpPr/>
              <p:nvPr/>
            </p:nvSpPr>
            <p:spPr>
              <a:xfrm>
                <a:off x="9754230" y="2279091"/>
                <a:ext cx="571181" cy="55937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sz="2400"/>
              </a:p>
            </p:txBody>
          </p:sp>
          <p:sp>
            <p:nvSpPr>
              <p:cNvPr id="1182" name="TextBox 65">
                <a:extLst>
                  <a:ext uri="{FF2B5EF4-FFF2-40B4-BE49-F238E27FC236}">
                    <a16:creationId xmlns:a16="http://schemas.microsoft.com/office/drawing/2014/main" id="{5723AA45-65CF-B6B9-74A0-2ED219278550}"/>
                  </a:ext>
                </a:extLst>
              </p:cNvPr>
              <p:cNvSpPr txBox="1"/>
              <p:nvPr/>
            </p:nvSpPr>
            <p:spPr>
              <a:xfrm>
                <a:off x="9844896" y="2314638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2400" b="1">
                    <a:cs typeface="Times New Roman" panose="02020603050405020304" pitchFamily="18" charset="0"/>
                  </a:rPr>
                  <a:t>Λ</a:t>
                </a:r>
              </a:p>
            </p:txBody>
          </p:sp>
        </p:grpSp>
        <p:cxnSp>
          <p:nvCxnSpPr>
            <p:cNvPr id="1177" name="直線矢印コネクタ 1176">
              <a:extLst>
                <a:ext uri="{FF2B5EF4-FFF2-40B4-BE49-F238E27FC236}">
                  <a16:creationId xmlns:a16="http://schemas.microsoft.com/office/drawing/2014/main" id="{AF667FA7-74EE-356E-ED30-8C27B4334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7571" y="2162858"/>
              <a:ext cx="335082" cy="3304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線矢印コネクタ 1177">
              <a:extLst>
                <a:ext uri="{FF2B5EF4-FFF2-40B4-BE49-F238E27FC236}">
                  <a16:creationId xmlns:a16="http://schemas.microsoft.com/office/drawing/2014/main" id="{D70C7A48-72F9-6705-697F-C36F67A1DC90}"/>
                </a:ext>
              </a:extLst>
            </p:cNvPr>
            <p:cNvCxnSpPr>
              <a:cxnSpLocks/>
            </p:cNvCxnSpPr>
            <p:nvPr/>
          </p:nvCxnSpPr>
          <p:spPr>
            <a:xfrm>
              <a:off x="9563419" y="3463887"/>
              <a:ext cx="0" cy="4525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直線矢印コネクタ 1178">
              <a:extLst>
                <a:ext uri="{FF2B5EF4-FFF2-40B4-BE49-F238E27FC236}">
                  <a16:creationId xmlns:a16="http://schemas.microsoft.com/office/drawing/2014/main" id="{F6FE0563-CD1C-F300-E00F-BFFD4F86C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46744" y="2147265"/>
              <a:ext cx="332343" cy="3460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0" name="爆発 1 1179">
              <a:extLst>
                <a:ext uri="{FF2B5EF4-FFF2-40B4-BE49-F238E27FC236}">
                  <a16:creationId xmlns:a16="http://schemas.microsoft.com/office/drawing/2014/main" id="{D86822F6-2E7D-492A-07F4-E9A1B1DD4AB6}"/>
                </a:ext>
              </a:extLst>
            </p:cNvPr>
            <p:cNvSpPr/>
            <p:nvPr/>
          </p:nvSpPr>
          <p:spPr>
            <a:xfrm>
              <a:off x="9283177" y="2603846"/>
              <a:ext cx="469232" cy="469232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EA5E60-B1F2-E578-08F3-CB8B922CF1E0}"/>
              </a:ext>
            </a:extLst>
          </p:cNvPr>
          <p:cNvSpPr txBox="1"/>
          <p:nvPr/>
        </p:nvSpPr>
        <p:spPr>
          <a:xfrm>
            <a:off x="4877572" y="3610610"/>
            <a:ext cx="2239716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kumimoji="1" lang="en-US" altLang="ja-JP" sz="2400" dirty="0"/>
              <a:t>Dominant</a:t>
            </a:r>
            <a:br>
              <a:rPr kumimoji="1" lang="en-US" altLang="ja-JP" sz="2400" dirty="0"/>
            </a:br>
            <a:r>
              <a:rPr kumimoji="1" lang="en-US" altLang="ja-JP" sz="2400" dirty="0"/>
              <a:t>decay mode(?)</a:t>
            </a:r>
            <a:endParaRPr kumimoji="1" lang="ja-JP" altLang="en-US" sz="2400"/>
          </a:p>
        </p:txBody>
      </p:sp>
      <p:sp>
        <p:nvSpPr>
          <p:cNvPr id="3" name="Oval 47">
            <a:extLst>
              <a:ext uri="{FF2B5EF4-FFF2-40B4-BE49-F238E27FC236}">
                <a16:creationId xmlns:a16="http://schemas.microsoft.com/office/drawing/2014/main" id="{2435D677-AFED-E41D-A8AE-69E1DA3C9728}"/>
              </a:ext>
            </a:extLst>
          </p:cNvPr>
          <p:cNvSpPr/>
          <p:nvPr/>
        </p:nvSpPr>
        <p:spPr>
          <a:xfrm>
            <a:off x="5387309" y="2796509"/>
            <a:ext cx="632491" cy="632491"/>
          </a:xfrm>
          <a:prstGeom prst="ellipse">
            <a:avLst/>
          </a:prstGeom>
          <a:solidFill>
            <a:srgbClr val="0070C0">
              <a:alpha val="9247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8" name="Oval 50">
            <a:extLst>
              <a:ext uri="{FF2B5EF4-FFF2-40B4-BE49-F238E27FC236}">
                <a16:creationId xmlns:a16="http://schemas.microsoft.com/office/drawing/2014/main" id="{93E1358E-AA1B-EEEE-B4AF-1E32C9ACC014}"/>
              </a:ext>
            </a:extLst>
          </p:cNvPr>
          <p:cNvSpPr/>
          <p:nvPr/>
        </p:nvSpPr>
        <p:spPr>
          <a:xfrm>
            <a:off x="5298313" y="2685397"/>
            <a:ext cx="632491" cy="632491"/>
          </a:xfrm>
          <a:prstGeom prst="ellipse">
            <a:avLst/>
          </a:prstGeom>
          <a:solidFill>
            <a:schemeClr val="accent3">
              <a:lumMod val="60000"/>
              <a:lumOff val="40000"/>
              <a:alpha val="49909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F7AFB95D-6C50-E645-8F8B-DCE80D1C388F}"/>
              </a:ext>
            </a:extLst>
          </p:cNvPr>
          <p:cNvSpPr txBox="1"/>
          <p:nvPr/>
        </p:nvSpPr>
        <p:spPr>
          <a:xfrm>
            <a:off x="5438712" y="2788312"/>
            <a:ext cx="32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cs typeface="Times New Roman" panose="02020603050405020304" pitchFamily="18" charset="0"/>
              </a:rPr>
              <a:t>d</a:t>
            </a:r>
            <a:endParaRPr lang="en-JP" sz="2400" b="1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F1A0A91-1B58-638A-0992-7E65088F7D48}"/>
                  </a:ext>
                </a:extLst>
              </p:cNvPr>
              <p:cNvSpPr txBox="1"/>
              <p:nvPr/>
            </p:nvSpPr>
            <p:spPr>
              <a:xfrm>
                <a:off x="7132812" y="1934842"/>
                <a:ext cx="4921777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sz="2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419" altLang="ja-JP" sz="2600" dirty="0"/>
                  <a:t>-</a:t>
                </a:r>
                <a14:m>
                  <m:oMath xmlns:m="http://schemas.openxmlformats.org/officeDocument/2006/math">
                    <m:r>
                      <a:rPr lang="en-US" altLang="ja-JP" sz="2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419" altLang="ja-JP" sz="2600" dirty="0"/>
                  <a:t> separation differs between compact and broad configurations.</a:t>
                </a:r>
                <a:br>
                  <a:rPr lang="es-419" altLang="ja-JP" sz="2600" dirty="0"/>
                </a:br>
                <a:endParaRPr lang="es-419" altLang="ja-JP" sz="1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419" altLang="ja-JP" sz="2600" dirty="0"/>
                  <a:t>This may alter the </a:t>
                </a:r>
                <a14:m>
                  <m:oMath xmlns:m="http://schemas.openxmlformats.org/officeDocument/2006/math">
                    <m:r>
                      <a:rPr lang="en-US" altLang="ja-JP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s-419" altLang="ja-JP" sz="2600" dirty="0"/>
                  <a:t> vs. </a:t>
                </a:r>
                <a14:m>
                  <m:oMath xmlns:m="http://schemas.openxmlformats.org/officeDocument/2006/math">
                    <m:r>
                      <a:rPr lang="en-US" altLang="ja-JP" sz="2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419" altLang="ja-JP" sz="2600" dirty="0"/>
                  <a:t> decay fractions.</a:t>
                </a:r>
                <a:br>
                  <a:rPr lang="es-419" altLang="ja-JP" sz="2600" dirty="0"/>
                </a:br>
                <a:endParaRPr lang="es-419" altLang="ja-JP" sz="1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419" altLang="ja-JP" sz="2600" dirty="0"/>
                  <a:t>A potential probe of the compactness of </a:t>
                </a:r>
                <a:r>
                  <a:rPr kumimoji="1" lang="en-US" altLang="ja-JP" sz="2800" dirty="0"/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𝑝𝑝𝑛</m:t>
                    </m:r>
                  </m:oMath>
                </a14:m>
                <a:r>
                  <a:rPr kumimoji="1" lang="en-US" altLang="ja-JP" sz="2800" dirty="0"/>
                  <a:t>”</a:t>
                </a:r>
                <a:r>
                  <a:rPr lang="es-419" altLang="ja-JP" sz="2600" dirty="0"/>
                  <a:t>.</a:t>
                </a:r>
                <a:br>
                  <a:rPr lang="es-419" altLang="ja-JP" sz="2600" dirty="0"/>
                </a:br>
                <a:endParaRPr lang="es-419" altLang="ja-JP" sz="2600" dirty="0"/>
              </a:p>
              <a:p>
                <a:r>
                  <a:rPr lang="es-419" altLang="ja-JP" sz="2600" b="1" dirty="0">
                    <a:solidFill>
                      <a:srgbClr val="C00000"/>
                    </a:solidFill>
                  </a:rPr>
                  <a:t>→ Three-body decay studies</a:t>
                </a:r>
                <a:br>
                  <a:rPr lang="es-419" altLang="ja-JP" sz="2600" b="1" dirty="0">
                    <a:solidFill>
                      <a:srgbClr val="C00000"/>
                    </a:solidFill>
                  </a:rPr>
                </a:br>
                <a:r>
                  <a:rPr lang="es-419" altLang="ja-JP" sz="2600" b="1" dirty="0">
                    <a:solidFill>
                      <a:srgbClr val="C00000"/>
                    </a:solidFill>
                  </a:rPr>
                  <a:t>     are essential.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F1A0A91-1B58-638A-0992-7E65088F7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812" y="1934842"/>
                <a:ext cx="4921777" cy="4431983"/>
              </a:xfrm>
              <a:prstGeom prst="rect">
                <a:avLst/>
              </a:prstGeom>
              <a:blipFill>
                <a:blip r:embed="rId4"/>
                <a:stretch>
                  <a:fillRect l="-2320" t="-1429" b="-2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1" name="爆発 1 1100">
            <a:extLst>
              <a:ext uri="{FF2B5EF4-FFF2-40B4-BE49-F238E27FC236}">
                <a16:creationId xmlns:a16="http://schemas.microsoft.com/office/drawing/2014/main" id="{7EB441D0-AE32-E39D-E9E5-F8AC3AE5615D}"/>
              </a:ext>
            </a:extLst>
          </p:cNvPr>
          <p:cNvSpPr/>
          <p:nvPr/>
        </p:nvSpPr>
        <p:spPr>
          <a:xfrm>
            <a:off x="5714304" y="2557148"/>
            <a:ext cx="387795" cy="387795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70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0C958-8FCD-1EAB-08C4-B3576659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A47F48-1ABC-A88F-8E77-7389D0FFB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A62C-B637-BE4E-9615-0AF97FC39816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DB1522-908E-EA40-C0A8-FCDCFAE1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B59142-E217-4333-6FB6-D2E9AA7F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1B8808E-2A43-E5B9-3D39-4E1C9ED5391D}"/>
              </a:ext>
            </a:extLst>
          </p:cNvPr>
          <p:cNvSpPr txBox="1"/>
          <p:nvPr/>
        </p:nvSpPr>
        <p:spPr>
          <a:xfrm>
            <a:off x="381000" y="914400"/>
            <a:ext cx="5242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What and how we will measure: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B6E5A7-5153-2FA0-5226-D3C578BF4A89}"/>
              </a:ext>
            </a:extLst>
          </p:cNvPr>
          <p:cNvSpPr txBox="1"/>
          <p:nvPr/>
        </p:nvSpPr>
        <p:spPr>
          <a:xfrm>
            <a:off x="7695988" y="1947281"/>
            <a:ext cx="27826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200" dirty="0"/>
              <a:t>Missing Mass</a:t>
            </a:r>
            <a:br>
              <a:rPr kumimoji="1" lang="en-US" altLang="ja-JP" sz="2200" dirty="0"/>
            </a:br>
            <a:r>
              <a:rPr kumimoji="1" lang="en-US" altLang="ja-JP" sz="2200" dirty="0"/>
              <a:t>or</a:t>
            </a:r>
            <a:br>
              <a:rPr kumimoji="1" lang="en-US" altLang="ja-JP" sz="2200" dirty="0"/>
            </a:br>
            <a:r>
              <a:rPr kumimoji="1" lang="en-US" altLang="ja-JP" sz="2200" dirty="0"/>
              <a:t>forward TOF counter</a:t>
            </a:r>
            <a:endParaRPr kumimoji="1" lang="ja-JP" altLang="en-US" sz="2200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68411E17-EE30-BA75-B7E7-F7A4AD2F9A19}"/>
              </a:ext>
            </a:extLst>
          </p:cNvPr>
          <p:cNvSpPr/>
          <p:nvPr/>
        </p:nvSpPr>
        <p:spPr>
          <a:xfrm rot="5400000">
            <a:off x="3709804" y="1885789"/>
            <a:ext cx="259751" cy="5616034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AC8598D-806D-DBFB-5390-BFF24699580C}"/>
              </a:ext>
            </a:extLst>
          </p:cNvPr>
          <p:cNvSpPr txBox="1"/>
          <p:nvPr/>
        </p:nvSpPr>
        <p:spPr>
          <a:xfrm>
            <a:off x="533400" y="4869800"/>
            <a:ext cx="677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Measured by Cylindrical Detector System (CDS)</a:t>
            </a:r>
            <a:endParaRPr kumimoji="1" lang="ja-JP" altLang="en-US" sz="24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A2E3514-84DB-05DB-9B6D-55342D146A73}"/>
              </a:ext>
            </a:extLst>
          </p:cNvPr>
          <p:cNvSpPr/>
          <p:nvPr/>
        </p:nvSpPr>
        <p:spPr>
          <a:xfrm>
            <a:off x="1084782" y="3352481"/>
            <a:ext cx="2346222" cy="10494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Oval 50">
            <a:extLst>
              <a:ext uri="{FF2B5EF4-FFF2-40B4-BE49-F238E27FC236}">
                <a16:creationId xmlns:a16="http://schemas.microsoft.com/office/drawing/2014/main" id="{CF68DB58-F0D4-9F41-1107-2F17EFD7CBE5}"/>
              </a:ext>
            </a:extLst>
          </p:cNvPr>
          <p:cNvSpPr/>
          <p:nvPr/>
        </p:nvSpPr>
        <p:spPr>
          <a:xfrm>
            <a:off x="3498039" y="1939172"/>
            <a:ext cx="632491" cy="632491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15" name="TextBox 51">
            <a:extLst>
              <a:ext uri="{FF2B5EF4-FFF2-40B4-BE49-F238E27FC236}">
                <a16:creationId xmlns:a16="http://schemas.microsoft.com/office/drawing/2014/main" id="{42E5149D-3496-9C7C-EE87-3D831FB2035B}"/>
              </a:ext>
            </a:extLst>
          </p:cNvPr>
          <p:cNvSpPr txBox="1"/>
          <p:nvPr/>
        </p:nvSpPr>
        <p:spPr>
          <a:xfrm>
            <a:off x="3638048" y="2028252"/>
            <a:ext cx="32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n</a:t>
            </a:r>
            <a:endParaRPr lang="en-JP" sz="2400" b="1" baseline="-25000">
              <a:cs typeface="Times New Roman" panose="02020603050405020304" pitchFamily="18" charset="0"/>
            </a:endParaRPr>
          </a:p>
        </p:txBody>
      </p:sp>
      <p:sp>
        <p:nvSpPr>
          <p:cNvPr id="16" name="Oval 35">
            <a:extLst>
              <a:ext uri="{FF2B5EF4-FFF2-40B4-BE49-F238E27FC236}">
                <a16:creationId xmlns:a16="http://schemas.microsoft.com/office/drawing/2014/main" id="{060226FE-ECE7-3F81-28C6-FC1BA24FFC78}"/>
              </a:ext>
            </a:extLst>
          </p:cNvPr>
          <p:cNvSpPr/>
          <p:nvPr/>
        </p:nvSpPr>
        <p:spPr>
          <a:xfrm>
            <a:off x="1788121" y="1742278"/>
            <a:ext cx="632491" cy="632491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17" name="TextBox 36">
            <a:extLst>
              <a:ext uri="{FF2B5EF4-FFF2-40B4-BE49-F238E27FC236}">
                <a16:creationId xmlns:a16="http://schemas.microsoft.com/office/drawing/2014/main" id="{A67426E5-A048-E6F6-AD3A-39BE217A2F60}"/>
              </a:ext>
            </a:extLst>
          </p:cNvPr>
          <p:cNvSpPr txBox="1"/>
          <p:nvPr/>
        </p:nvSpPr>
        <p:spPr>
          <a:xfrm>
            <a:off x="1861143" y="1844288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K</a:t>
            </a:r>
            <a:r>
              <a:rPr lang="en-JP" sz="2400" b="1" i="1" baseline="30000"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B5563F82-5764-B376-EC00-38224960C66A}"/>
              </a:ext>
            </a:extLst>
          </p:cNvPr>
          <p:cNvSpPr txBox="1"/>
          <p:nvPr/>
        </p:nvSpPr>
        <p:spPr>
          <a:xfrm>
            <a:off x="1465782" y="239429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Times New Roman" panose="02020603050405020304" pitchFamily="18" charset="0"/>
              </a:rPr>
              <a:t>1.0 GeV/</a:t>
            </a:r>
            <a:r>
              <a:rPr lang="en-JP" i="1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9" name="Oval 38">
            <a:extLst>
              <a:ext uri="{FF2B5EF4-FFF2-40B4-BE49-F238E27FC236}">
                <a16:creationId xmlns:a16="http://schemas.microsoft.com/office/drawing/2014/main" id="{E5C3FBE3-6FB6-1F6F-682A-8E196C1FA4FD}"/>
              </a:ext>
            </a:extLst>
          </p:cNvPr>
          <p:cNvSpPr/>
          <p:nvPr/>
        </p:nvSpPr>
        <p:spPr>
          <a:xfrm>
            <a:off x="3141866" y="1923107"/>
            <a:ext cx="632491" cy="632491"/>
          </a:xfrm>
          <a:prstGeom prst="ellipse">
            <a:avLst/>
          </a:prstGeom>
          <a:solidFill>
            <a:srgbClr val="0070C0">
              <a:alpha val="88000"/>
            </a:srgb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20" name="TextBox 43">
            <a:extLst>
              <a:ext uri="{FF2B5EF4-FFF2-40B4-BE49-F238E27FC236}">
                <a16:creationId xmlns:a16="http://schemas.microsoft.com/office/drawing/2014/main" id="{B2D3CB66-A0D3-F45B-ABF5-0CB8DBC7B195}"/>
              </a:ext>
            </a:extLst>
          </p:cNvPr>
          <p:cNvSpPr txBox="1"/>
          <p:nvPr/>
        </p:nvSpPr>
        <p:spPr>
          <a:xfrm>
            <a:off x="3256372" y="1993801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21" name="Oval 44">
            <a:extLst>
              <a:ext uri="{FF2B5EF4-FFF2-40B4-BE49-F238E27FC236}">
                <a16:creationId xmlns:a16="http://schemas.microsoft.com/office/drawing/2014/main" id="{42261AFF-CC85-7C7D-1258-DF8095679BF5}"/>
              </a:ext>
            </a:extLst>
          </p:cNvPr>
          <p:cNvSpPr/>
          <p:nvPr/>
        </p:nvSpPr>
        <p:spPr>
          <a:xfrm>
            <a:off x="7535453" y="1747713"/>
            <a:ext cx="632491" cy="632491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22" name="TextBox 45">
            <a:extLst>
              <a:ext uri="{FF2B5EF4-FFF2-40B4-BE49-F238E27FC236}">
                <a16:creationId xmlns:a16="http://schemas.microsoft.com/office/drawing/2014/main" id="{8310E2DB-9429-1A4B-A389-858F444F5E25}"/>
              </a:ext>
            </a:extLst>
          </p:cNvPr>
          <p:cNvSpPr txBox="1"/>
          <p:nvPr/>
        </p:nvSpPr>
        <p:spPr>
          <a:xfrm>
            <a:off x="7620379" y="1802954"/>
            <a:ext cx="46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b="1" i="1"/>
              <a:t>n</a:t>
            </a:r>
            <a:r>
              <a:rPr lang="en-JP" sz="2400" b="1" baseline="-25000"/>
              <a:t>f</a:t>
            </a:r>
          </a:p>
        </p:txBody>
      </p:sp>
      <p:sp>
        <p:nvSpPr>
          <p:cNvPr id="23" name="Oval 47">
            <a:extLst>
              <a:ext uri="{FF2B5EF4-FFF2-40B4-BE49-F238E27FC236}">
                <a16:creationId xmlns:a16="http://schemas.microsoft.com/office/drawing/2014/main" id="{028CACB7-241C-6D17-BEF1-3FB13E950161}"/>
              </a:ext>
            </a:extLst>
          </p:cNvPr>
          <p:cNvSpPr/>
          <p:nvPr/>
        </p:nvSpPr>
        <p:spPr>
          <a:xfrm>
            <a:off x="3495268" y="1524000"/>
            <a:ext cx="632491" cy="632491"/>
          </a:xfrm>
          <a:prstGeom prst="ellipse">
            <a:avLst/>
          </a:prstGeom>
          <a:solidFill>
            <a:srgbClr val="0070C0">
              <a:alpha val="9247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0E6EAD56-0BB9-6661-AAAE-48DBC0C62188}"/>
              </a:ext>
            </a:extLst>
          </p:cNvPr>
          <p:cNvSpPr txBox="1"/>
          <p:nvPr/>
        </p:nvSpPr>
        <p:spPr>
          <a:xfrm>
            <a:off x="3679835" y="1550343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/>
              <a:t>p</a:t>
            </a:r>
            <a:endParaRPr lang="en-JP" sz="2400" b="1" baseline="-25000"/>
          </a:p>
        </p:txBody>
      </p:sp>
      <p:sp>
        <p:nvSpPr>
          <p:cNvPr id="25" name="Oval 50">
            <a:extLst>
              <a:ext uri="{FF2B5EF4-FFF2-40B4-BE49-F238E27FC236}">
                <a16:creationId xmlns:a16="http://schemas.microsoft.com/office/drawing/2014/main" id="{AA6053E5-B04C-E25B-4BE1-E59AEB931421}"/>
              </a:ext>
            </a:extLst>
          </p:cNvPr>
          <p:cNvSpPr/>
          <p:nvPr/>
        </p:nvSpPr>
        <p:spPr>
          <a:xfrm>
            <a:off x="5823104" y="2094254"/>
            <a:ext cx="632491" cy="632491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26" name="TextBox 51">
            <a:extLst>
              <a:ext uri="{FF2B5EF4-FFF2-40B4-BE49-F238E27FC236}">
                <a16:creationId xmlns:a16="http://schemas.microsoft.com/office/drawing/2014/main" id="{14CDFAFE-B7FD-3283-6552-3B0112B51780}"/>
              </a:ext>
            </a:extLst>
          </p:cNvPr>
          <p:cNvSpPr txBox="1"/>
          <p:nvPr/>
        </p:nvSpPr>
        <p:spPr>
          <a:xfrm>
            <a:off x="5958722" y="2182682"/>
            <a:ext cx="32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n</a:t>
            </a:r>
            <a:endParaRPr lang="en-JP" sz="2400" b="1" baseline="-25000">
              <a:cs typeface="Times New Roman" panose="02020603050405020304" pitchFamily="18" charset="0"/>
            </a:endParaRPr>
          </a:p>
        </p:txBody>
      </p:sp>
      <p:sp>
        <p:nvSpPr>
          <p:cNvPr id="27" name="Oval 64">
            <a:extLst>
              <a:ext uri="{FF2B5EF4-FFF2-40B4-BE49-F238E27FC236}">
                <a16:creationId xmlns:a16="http://schemas.microsoft.com/office/drawing/2014/main" id="{123F8204-9ED7-2AEB-8938-09DF7F43082B}"/>
              </a:ext>
            </a:extLst>
          </p:cNvPr>
          <p:cNvSpPr/>
          <p:nvPr/>
        </p:nvSpPr>
        <p:spPr>
          <a:xfrm>
            <a:off x="1230856" y="3585972"/>
            <a:ext cx="691129" cy="676839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28" name="TextBox 65">
            <a:extLst>
              <a:ext uri="{FF2B5EF4-FFF2-40B4-BE49-F238E27FC236}">
                <a16:creationId xmlns:a16="http://schemas.microsoft.com/office/drawing/2014/main" id="{A97C4EE1-8C4A-E922-688C-02D0C055CE9E}"/>
              </a:ext>
            </a:extLst>
          </p:cNvPr>
          <p:cNvSpPr txBox="1"/>
          <p:nvPr/>
        </p:nvSpPr>
        <p:spPr>
          <a:xfrm>
            <a:off x="1353553" y="369598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>
                <a:cs typeface="Times New Roman" panose="02020603050405020304" pitchFamily="18" charset="0"/>
              </a:rPr>
              <a:t>Λ</a:t>
            </a:r>
          </a:p>
        </p:txBody>
      </p:sp>
      <p:sp>
        <p:nvSpPr>
          <p:cNvPr id="29" name="加算記号 28">
            <a:extLst>
              <a:ext uri="{FF2B5EF4-FFF2-40B4-BE49-F238E27FC236}">
                <a16:creationId xmlns:a16="http://schemas.microsoft.com/office/drawing/2014/main" id="{F4D56D0E-093A-C7FF-C656-89969A996CF4}"/>
              </a:ext>
            </a:extLst>
          </p:cNvPr>
          <p:cNvSpPr/>
          <p:nvPr/>
        </p:nvSpPr>
        <p:spPr>
          <a:xfrm>
            <a:off x="2509080" y="1846418"/>
            <a:ext cx="469233" cy="426575"/>
          </a:xfrm>
          <a:prstGeom prst="mathPlus">
            <a:avLst>
              <a:gd name="adj1" fmla="val 46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F5DF7EBA-AEEC-2CA2-B3D0-EAEC274859E4}"/>
              </a:ext>
            </a:extLst>
          </p:cNvPr>
          <p:cNvSpPr/>
          <p:nvPr/>
        </p:nvSpPr>
        <p:spPr>
          <a:xfrm>
            <a:off x="4500099" y="1882723"/>
            <a:ext cx="735094" cy="364112"/>
          </a:xfrm>
          <a:prstGeom prst="rightArrow">
            <a:avLst>
              <a:gd name="adj1" fmla="val 19404"/>
              <a:gd name="adj2" fmla="val 7804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Oval 47">
            <a:extLst>
              <a:ext uri="{FF2B5EF4-FFF2-40B4-BE49-F238E27FC236}">
                <a16:creationId xmlns:a16="http://schemas.microsoft.com/office/drawing/2014/main" id="{ADA370BA-88BE-562D-F5C2-5167A7F0E69E}"/>
              </a:ext>
            </a:extLst>
          </p:cNvPr>
          <p:cNvSpPr/>
          <p:nvPr/>
        </p:nvSpPr>
        <p:spPr>
          <a:xfrm>
            <a:off x="6122859" y="1541750"/>
            <a:ext cx="632491" cy="632491"/>
          </a:xfrm>
          <a:prstGeom prst="ellipse">
            <a:avLst/>
          </a:prstGeom>
          <a:solidFill>
            <a:srgbClr val="0070C0">
              <a:alpha val="9247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32" name="TextBox 48">
            <a:extLst>
              <a:ext uri="{FF2B5EF4-FFF2-40B4-BE49-F238E27FC236}">
                <a16:creationId xmlns:a16="http://schemas.microsoft.com/office/drawing/2014/main" id="{F3C962D6-BCBB-A5BF-2CA6-ECFDA5BA16C6}"/>
              </a:ext>
            </a:extLst>
          </p:cNvPr>
          <p:cNvSpPr txBox="1"/>
          <p:nvPr/>
        </p:nvSpPr>
        <p:spPr>
          <a:xfrm>
            <a:off x="6281891" y="1586943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/>
              <a:t>p</a:t>
            </a:r>
            <a:endParaRPr lang="en-JP" sz="2400" b="1" baseline="-25000"/>
          </a:p>
        </p:txBody>
      </p:sp>
      <p:sp>
        <p:nvSpPr>
          <p:cNvPr id="33" name="Oval 47">
            <a:extLst>
              <a:ext uri="{FF2B5EF4-FFF2-40B4-BE49-F238E27FC236}">
                <a16:creationId xmlns:a16="http://schemas.microsoft.com/office/drawing/2014/main" id="{E2CAEFF2-481B-C31F-1B38-390219AD6BE1}"/>
              </a:ext>
            </a:extLst>
          </p:cNvPr>
          <p:cNvSpPr/>
          <p:nvPr/>
        </p:nvSpPr>
        <p:spPr>
          <a:xfrm>
            <a:off x="5473878" y="1563970"/>
            <a:ext cx="632491" cy="632491"/>
          </a:xfrm>
          <a:prstGeom prst="ellipse">
            <a:avLst/>
          </a:prstGeom>
          <a:solidFill>
            <a:srgbClr val="0070C0">
              <a:alpha val="9247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34" name="TextBox 48">
            <a:extLst>
              <a:ext uri="{FF2B5EF4-FFF2-40B4-BE49-F238E27FC236}">
                <a16:creationId xmlns:a16="http://schemas.microsoft.com/office/drawing/2014/main" id="{76308EB9-0DC0-8632-BF45-B650034214E9}"/>
              </a:ext>
            </a:extLst>
          </p:cNvPr>
          <p:cNvSpPr txBox="1"/>
          <p:nvPr/>
        </p:nvSpPr>
        <p:spPr>
          <a:xfrm>
            <a:off x="5586554" y="160209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/>
              <a:t>p</a:t>
            </a:r>
            <a:endParaRPr lang="en-JP" sz="2400" b="1" baseline="-25000"/>
          </a:p>
        </p:txBody>
      </p:sp>
      <p:sp>
        <p:nvSpPr>
          <p:cNvPr id="35" name="Oval 50">
            <a:extLst>
              <a:ext uri="{FF2B5EF4-FFF2-40B4-BE49-F238E27FC236}">
                <a16:creationId xmlns:a16="http://schemas.microsoft.com/office/drawing/2014/main" id="{A6539E11-E104-C642-06CD-412F539F5966}"/>
              </a:ext>
            </a:extLst>
          </p:cNvPr>
          <p:cNvSpPr/>
          <p:nvPr/>
        </p:nvSpPr>
        <p:spPr>
          <a:xfrm>
            <a:off x="3103537" y="1531734"/>
            <a:ext cx="632491" cy="632491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36" name="TextBox 51">
            <a:extLst>
              <a:ext uri="{FF2B5EF4-FFF2-40B4-BE49-F238E27FC236}">
                <a16:creationId xmlns:a16="http://schemas.microsoft.com/office/drawing/2014/main" id="{3489A3B0-D24D-022F-715B-1600A0557A01}"/>
              </a:ext>
            </a:extLst>
          </p:cNvPr>
          <p:cNvSpPr txBox="1"/>
          <p:nvPr/>
        </p:nvSpPr>
        <p:spPr>
          <a:xfrm>
            <a:off x="3199859" y="1589681"/>
            <a:ext cx="32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n</a:t>
            </a:r>
            <a:endParaRPr lang="en-JP" sz="2400" b="1" baseline="-25000">
              <a:cs typeface="Times New Roman" panose="02020603050405020304" pitchFamily="18" charset="0"/>
            </a:endParaRPr>
          </a:p>
        </p:txBody>
      </p:sp>
      <p:sp>
        <p:nvSpPr>
          <p:cNvPr id="37" name="加算記号 36">
            <a:extLst>
              <a:ext uri="{FF2B5EF4-FFF2-40B4-BE49-F238E27FC236}">
                <a16:creationId xmlns:a16="http://schemas.microsoft.com/office/drawing/2014/main" id="{0D8C33F7-F745-754E-C6B4-F43B63D401F7}"/>
              </a:ext>
            </a:extLst>
          </p:cNvPr>
          <p:cNvSpPr/>
          <p:nvPr/>
        </p:nvSpPr>
        <p:spPr>
          <a:xfrm>
            <a:off x="6943071" y="1847979"/>
            <a:ext cx="426575" cy="426575"/>
          </a:xfrm>
          <a:prstGeom prst="mathPlus">
            <a:avLst>
              <a:gd name="adj1" fmla="val 46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8F5FD98A-E729-C0D5-A053-71F358CF912A}"/>
              </a:ext>
            </a:extLst>
          </p:cNvPr>
          <p:cNvCxnSpPr>
            <a:cxnSpLocks/>
          </p:cNvCxnSpPr>
          <p:nvPr/>
        </p:nvCxnSpPr>
        <p:spPr>
          <a:xfrm flipH="1">
            <a:off x="2892219" y="2797645"/>
            <a:ext cx="2732011" cy="4017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5">
            <a:extLst>
              <a:ext uri="{FF2B5EF4-FFF2-40B4-BE49-F238E27FC236}">
                <a16:creationId xmlns:a16="http://schemas.microsoft.com/office/drawing/2014/main" id="{6DB8E50E-EE5B-5BAA-B39A-5C631F46056A}"/>
              </a:ext>
            </a:extLst>
          </p:cNvPr>
          <p:cNvSpPr/>
          <p:nvPr/>
        </p:nvSpPr>
        <p:spPr>
          <a:xfrm>
            <a:off x="5806614" y="1744397"/>
            <a:ext cx="632491" cy="632491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40" name="TextBox 36">
            <a:extLst>
              <a:ext uri="{FF2B5EF4-FFF2-40B4-BE49-F238E27FC236}">
                <a16:creationId xmlns:a16="http://schemas.microsoft.com/office/drawing/2014/main" id="{479558F9-83A4-88D4-7E3E-39F89FE1EF6C}"/>
              </a:ext>
            </a:extLst>
          </p:cNvPr>
          <p:cNvSpPr txBox="1"/>
          <p:nvPr/>
        </p:nvSpPr>
        <p:spPr>
          <a:xfrm>
            <a:off x="5898365" y="1827526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K</a:t>
            </a:r>
            <a:r>
              <a:rPr lang="en-JP" sz="2400" b="1" i="1" baseline="30000"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41" name="Oval 47">
            <a:extLst>
              <a:ext uri="{FF2B5EF4-FFF2-40B4-BE49-F238E27FC236}">
                <a16:creationId xmlns:a16="http://schemas.microsoft.com/office/drawing/2014/main" id="{69B211D4-0543-6371-55EB-E2FD0FABB12D}"/>
              </a:ext>
            </a:extLst>
          </p:cNvPr>
          <p:cNvSpPr/>
          <p:nvPr/>
        </p:nvSpPr>
        <p:spPr>
          <a:xfrm>
            <a:off x="2615035" y="3664761"/>
            <a:ext cx="632491" cy="632491"/>
          </a:xfrm>
          <a:prstGeom prst="ellipse">
            <a:avLst/>
          </a:prstGeom>
          <a:solidFill>
            <a:srgbClr val="0070C0">
              <a:alpha val="9247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43" name="Oval 50">
            <a:extLst>
              <a:ext uri="{FF2B5EF4-FFF2-40B4-BE49-F238E27FC236}">
                <a16:creationId xmlns:a16="http://schemas.microsoft.com/office/drawing/2014/main" id="{2FE8EDF8-DB82-AD71-E142-AEE17F72F9DF}"/>
              </a:ext>
            </a:extLst>
          </p:cNvPr>
          <p:cNvSpPr/>
          <p:nvPr/>
        </p:nvSpPr>
        <p:spPr>
          <a:xfrm>
            <a:off x="2526039" y="3553649"/>
            <a:ext cx="632491" cy="632491"/>
          </a:xfrm>
          <a:prstGeom prst="ellipse">
            <a:avLst/>
          </a:prstGeom>
          <a:solidFill>
            <a:schemeClr val="accent3">
              <a:lumMod val="60000"/>
              <a:lumOff val="40000"/>
              <a:alpha val="49909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44" name="TextBox 51">
            <a:extLst>
              <a:ext uri="{FF2B5EF4-FFF2-40B4-BE49-F238E27FC236}">
                <a16:creationId xmlns:a16="http://schemas.microsoft.com/office/drawing/2014/main" id="{5640AE45-4BBB-D10D-9906-CE1DF23EBA92}"/>
              </a:ext>
            </a:extLst>
          </p:cNvPr>
          <p:cNvSpPr txBox="1"/>
          <p:nvPr/>
        </p:nvSpPr>
        <p:spPr>
          <a:xfrm>
            <a:off x="2666438" y="3656564"/>
            <a:ext cx="32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cs typeface="Times New Roman" panose="02020603050405020304" pitchFamily="18" charset="0"/>
              </a:rPr>
              <a:t>d</a:t>
            </a:r>
            <a:endParaRPr lang="en-JP" sz="2400" b="1">
              <a:cs typeface="Times New Roman" panose="02020603050405020304" pitchFamily="18" charset="0"/>
            </a:endParaRPr>
          </a:p>
        </p:txBody>
      </p:sp>
      <p:sp>
        <p:nvSpPr>
          <p:cNvPr id="45" name="加算記号 44">
            <a:extLst>
              <a:ext uri="{FF2B5EF4-FFF2-40B4-BE49-F238E27FC236}">
                <a16:creationId xmlns:a16="http://schemas.microsoft.com/office/drawing/2014/main" id="{51094013-644F-BC91-462C-A39EA899B5C5}"/>
              </a:ext>
            </a:extLst>
          </p:cNvPr>
          <p:cNvSpPr/>
          <p:nvPr/>
        </p:nvSpPr>
        <p:spPr>
          <a:xfrm>
            <a:off x="1938287" y="3728273"/>
            <a:ext cx="426575" cy="426575"/>
          </a:xfrm>
          <a:prstGeom prst="mathPlus">
            <a:avLst>
              <a:gd name="adj1" fmla="val 46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785D4957-B86B-A368-5D3B-294F7DB4D11D}"/>
              </a:ext>
            </a:extLst>
          </p:cNvPr>
          <p:cNvCxnSpPr>
            <a:cxnSpLocks/>
          </p:cNvCxnSpPr>
          <p:nvPr/>
        </p:nvCxnSpPr>
        <p:spPr>
          <a:xfrm flipH="1">
            <a:off x="5511702" y="2862848"/>
            <a:ext cx="594667" cy="3062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64">
            <a:extLst>
              <a:ext uri="{FF2B5EF4-FFF2-40B4-BE49-F238E27FC236}">
                <a16:creationId xmlns:a16="http://schemas.microsoft.com/office/drawing/2014/main" id="{0F06DE25-A52C-B3C8-49B2-0C2BBB672ECB}"/>
              </a:ext>
            </a:extLst>
          </p:cNvPr>
          <p:cNvSpPr/>
          <p:nvPr/>
        </p:nvSpPr>
        <p:spPr>
          <a:xfrm>
            <a:off x="3701904" y="3574251"/>
            <a:ext cx="691129" cy="676839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48" name="TextBox 65">
            <a:extLst>
              <a:ext uri="{FF2B5EF4-FFF2-40B4-BE49-F238E27FC236}">
                <a16:creationId xmlns:a16="http://schemas.microsoft.com/office/drawing/2014/main" id="{6678549A-820D-79D6-645A-91A6453F7484}"/>
              </a:ext>
            </a:extLst>
          </p:cNvPr>
          <p:cNvSpPr txBox="1"/>
          <p:nvPr/>
        </p:nvSpPr>
        <p:spPr>
          <a:xfrm>
            <a:off x="3846814" y="367138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>
                <a:cs typeface="Times New Roman" panose="02020603050405020304" pitchFamily="18" charset="0"/>
              </a:rPr>
              <a:t>Λ</a:t>
            </a:r>
          </a:p>
        </p:txBody>
      </p:sp>
      <p:sp>
        <p:nvSpPr>
          <p:cNvPr id="49" name="Oval 47">
            <a:extLst>
              <a:ext uri="{FF2B5EF4-FFF2-40B4-BE49-F238E27FC236}">
                <a16:creationId xmlns:a16="http://schemas.microsoft.com/office/drawing/2014/main" id="{763C5D87-0FC8-C896-0D79-BF75CB94AB0F}"/>
              </a:ext>
            </a:extLst>
          </p:cNvPr>
          <p:cNvSpPr/>
          <p:nvPr/>
        </p:nvSpPr>
        <p:spPr>
          <a:xfrm>
            <a:off x="5832170" y="3585972"/>
            <a:ext cx="632491" cy="632491"/>
          </a:xfrm>
          <a:prstGeom prst="ellipse">
            <a:avLst/>
          </a:prstGeom>
          <a:solidFill>
            <a:srgbClr val="0070C0">
              <a:alpha val="9247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50" name="TextBox 48">
            <a:extLst>
              <a:ext uri="{FF2B5EF4-FFF2-40B4-BE49-F238E27FC236}">
                <a16:creationId xmlns:a16="http://schemas.microsoft.com/office/drawing/2014/main" id="{DC870E60-7F32-B6A3-1705-03A2B66915DE}"/>
              </a:ext>
            </a:extLst>
          </p:cNvPr>
          <p:cNvSpPr txBox="1"/>
          <p:nvPr/>
        </p:nvSpPr>
        <p:spPr>
          <a:xfrm>
            <a:off x="5949181" y="364051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i="1"/>
              <a:t>p</a:t>
            </a:r>
            <a:endParaRPr lang="en-JP" sz="2400" b="1" baseline="-250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5AEFD6A-8814-23DD-6A70-DFAB054AD2F4}"/>
              </a:ext>
            </a:extLst>
          </p:cNvPr>
          <p:cNvSpPr/>
          <p:nvPr/>
        </p:nvSpPr>
        <p:spPr>
          <a:xfrm>
            <a:off x="4785873" y="3588549"/>
            <a:ext cx="632491" cy="632491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3C1B6B-132B-6BC4-93AE-40F748E1AFBF}"/>
              </a:ext>
            </a:extLst>
          </p:cNvPr>
          <p:cNvSpPr txBox="1"/>
          <p:nvPr/>
        </p:nvSpPr>
        <p:spPr>
          <a:xfrm>
            <a:off x="4890307" y="3656564"/>
            <a:ext cx="32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b="1" i="1">
                <a:cs typeface="Times New Roman" panose="02020603050405020304" pitchFamily="18" charset="0"/>
              </a:rPr>
              <a:t>n</a:t>
            </a:r>
            <a:endParaRPr lang="en-JP" sz="2400" b="1" baseline="-25000">
              <a:cs typeface="Times New Roman" panose="02020603050405020304" pitchFamily="18" charset="0"/>
            </a:endParaRPr>
          </a:p>
        </p:txBody>
      </p:sp>
      <p:sp>
        <p:nvSpPr>
          <p:cNvPr id="53" name="加算記号 52">
            <a:extLst>
              <a:ext uri="{FF2B5EF4-FFF2-40B4-BE49-F238E27FC236}">
                <a16:creationId xmlns:a16="http://schemas.microsoft.com/office/drawing/2014/main" id="{697AAD26-3564-B366-278C-7AF0A72EF18C}"/>
              </a:ext>
            </a:extLst>
          </p:cNvPr>
          <p:cNvSpPr/>
          <p:nvPr/>
        </p:nvSpPr>
        <p:spPr>
          <a:xfrm>
            <a:off x="4376190" y="3695983"/>
            <a:ext cx="426575" cy="426575"/>
          </a:xfrm>
          <a:prstGeom prst="mathPlus">
            <a:avLst>
              <a:gd name="adj1" fmla="val 46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加算記号 53">
            <a:extLst>
              <a:ext uri="{FF2B5EF4-FFF2-40B4-BE49-F238E27FC236}">
                <a16:creationId xmlns:a16="http://schemas.microsoft.com/office/drawing/2014/main" id="{2CA25B63-546C-88CF-EF54-72A383E92718}"/>
              </a:ext>
            </a:extLst>
          </p:cNvPr>
          <p:cNvSpPr/>
          <p:nvPr/>
        </p:nvSpPr>
        <p:spPr>
          <a:xfrm>
            <a:off x="5410943" y="3695983"/>
            <a:ext cx="426575" cy="426575"/>
          </a:xfrm>
          <a:prstGeom prst="mathPlus">
            <a:avLst>
              <a:gd name="adj1" fmla="val 46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59DA67FA-F19C-B37E-9C41-FE1AE00692DC}"/>
              </a:ext>
            </a:extLst>
          </p:cNvPr>
          <p:cNvCxnSpPr>
            <a:cxnSpLocks/>
          </p:cNvCxnSpPr>
          <p:nvPr/>
        </p:nvCxnSpPr>
        <p:spPr>
          <a:xfrm>
            <a:off x="6464661" y="2797645"/>
            <a:ext cx="1334494" cy="467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A1128C5-8A88-BE63-A8A1-0B3E51E140F0}"/>
              </a:ext>
            </a:extLst>
          </p:cNvPr>
          <p:cNvSpPr/>
          <p:nvPr/>
        </p:nvSpPr>
        <p:spPr>
          <a:xfrm>
            <a:off x="3590202" y="3361530"/>
            <a:ext cx="2974654" cy="10494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EA3EF922-0C79-A52D-FD09-28FF9E55C7E2}"/>
              </a:ext>
            </a:extLst>
          </p:cNvPr>
          <p:cNvSpPr txBox="1"/>
          <p:nvPr/>
        </p:nvSpPr>
        <p:spPr>
          <a:xfrm>
            <a:off x="6773232" y="3493771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Mesonic mode</a:t>
            </a:r>
            <a:br>
              <a:rPr kumimoji="1" lang="en-US" altLang="ja-JP" sz="2400" dirty="0"/>
            </a:br>
            <a:r>
              <a:rPr kumimoji="1" lang="en-US" altLang="ja-JP" sz="2400" dirty="0"/>
              <a:t>&amp; others</a:t>
            </a:r>
            <a:endParaRPr kumimoji="1" lang="ja-JP" altLang="en-US" sz="240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08CF6DB-4A74-DE24-4C39-29DAA4D22BC5}"/>
              </a:ext>
            </a:extLst>
          </p:cNvPr>
          <p:cNvSpPr/>
          <p:nvPr/>
        </p:nvSpPr>
        <p:spPr>
          <a:xfrm>
            <a:off x="6735081" y="3370624"/>
            <a:ext cx="2249819" cy="10494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2" name="図 61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9D33CEB5-1C57-E19F-03CA-C2F46E6C7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57" y="131164"/>
            <a:ext cx="3426695" cy="1548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FFA22F35-D520-2B1B-10BD-9CFE3EC68A2E}"/>
              </a:ext>
            </a:extLst>
          </p:cNvPr>
          <p:cNvSpPr txBox="1"/>
          <p:nvPr/>
        </p:nvSpPr>
        <p:spPr>
          <a:xfrm>
            <a:off x="6633155" y="12009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c.f.) Case of E15</a:t>
            </a:r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1DBB3CA8-5A74-B492-AD1C-76D22DB2D404}"/>
              </a:ext>
            </a:extLst>
          </p:cNvPr>
          <p:cNvSpPr txBox="1"/>
          <p:nvPr/>
        </p:nvSpPr>
        <p:spPr>
          <a:xfrm>
            <a:off x="5858773" y="5452540"/>
            <a:ext cx="53687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sz="2800" dirty="0">
                <a:solidFill>
                  <a:srgbClr val="C00000"/>
                </a:solidFill>
              </a:rPr>
              <a:t> </a:t>
            </a:r>
            <a:r>
              <a:rPr kumimoji="1" lang="en-US" altLang="ja-JP" sz="2800" b="1" dirty="0">
                <a:solidFill>
                  <a:srgbClr val="C00000"/>
                </a:solidFill>
              </a:rPr>
              <a:t>More decay particles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sz="2800" b="1" dirty="0">
                <a:solidFill>
                  <a:srgbClr val="C00000"/>
                </a:solidFill>
              </a:rPr>
              <a:t> Neutron must be detected…</a:t>
            </a:r>
            <a:endParaRPr kumimoji="1" lang="ja-JP" altLang="en-US" sz="2800" b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780A1098-D96B-2685-ED87-804B856E0125}"/>
                  </a:ext>
                </a:extLst>
              </p:cNvPr>
              <p:cNvSpPr txBox="1"/>
              <p:nvPr/>
            </p:nvSpPr>
            <p:spPr>
              <a:xfrm>
                <a:off x="1133016" y="5474930"/>
                <a:ext cx="465383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600" dirty="0"/>
                  <a:t>Compared with E15 (“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2600" b="0" i="1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kumimoji="1" lang="en-US" altLang="ja-JP" sz="2600" dirty="0"/>
                  <a:t>”),</a:t>
                </a:r>
                <a:endParaRPr kumimoji="1" lang="ja-JP" altLang="en-US" sz="2600"/>
              </a:p>
            </p:txBody>
          </p:sp>
        </mc:Choice>
        <mc:Fallback xmlns="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780A1098-D96B-2685-ED87-804B856E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16" y="5474930"/>
                <a:ext cx="4653838" cy="492443"/>
              </a:xfrm>
              <a:prstGeom prst="rect">
                <a:avLst/>
              </a:prstGeom>
              <a:blipFill>
                <a:blip r:embed="rId3"/>
                <a:stretch>
                  <a:fillRect l="-2452" t="-12821" b="-3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タイトル 1">
                <a:extLst>
                  <a:ext uri="{FF2B5EF4-FFF2-40B4-BE49-F238E27FC236}">
                    <a16:creationId xmlns:a16="http://schemas.microsoft.com/office/drawing/2014/main" id="{B8EE0BC1-D7F7-1890-A77B-6678BFA90F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0999" y="150019"/>
                <a:ext cx="5713391" cy="77787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4200" u="sng" dirty="0"/>
                  <a:t>J-PARC E80: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4200" i="1" u="sng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4200" b="0" i="1" u="sng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4200" b="0" i="1" u="sng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4200" b="0" i="1" u="sng" smtClean="0">
                        <a:latin typeface="Cambria Math" panose="02040503050406030204" pitchFamily="18" charset="0"/>
                      </a:rPr>
                      <m:t>𝑝𝑝𝑛</m:t>
                    </m:r>
                  </m:oMath>
                </a14:m>
                <a:r>
                  <a:rPr kumimoji="1" lang="en-US" altLang="ja-JP" sz="4200" u="sng" dirty="0"/>
                  <a:t>”</a:t>
                </a:r>
                <a:endParaRPr kumimoji="1" lang="ja-JP" altLang="en-US" sz="3000"/>
              </a:p>
            </p:txBody>
          </p:sp>
        </mc:Choice>
        <mc:Fallback xmlns="">
          <p:sp>
            <p:nvSpPr>
              <p:cNvPr id="69" name="タイトル 1">
                <a:extLst>
                  <a:ext uri="{FF2B5EF4-FFF2-40B4-BE49-F238E27FC236}">
                    <a16:creationId xmlns:a16="http://schemas.microsoft.com/office/drawing/2014/main" id="{B8EE0BC1-D7F7-1890-A77B-6678BFA90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0999" y="150019"/>
                <a:ext cx="5713391" cy="777875"/>
              </a:xfrm>
              <a:blipFill>
                <a:blip r:embed="rId4"/>
                <a:stretch>
                  <a:fillRect l="-3761" t="-18033" b="-31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015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0412-B5B7-6A84-DC1F-5D3DE569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3E59C8-4DCD-052C-77F6-7BD1C778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0019"/>
            <a:ext cx="8763000" cy="777875"/>
          </a:xfrm>
        </p:spPr>
        <p:txBody>
          <a:bodyPr>
            <a:normAutofit/>
          </a:bodyPr>
          <a:lstStyle/>
          <a:p>
            <a:r>
              <a:rPr kumimoji="1" lang="en-US" altLang="ja-JP" u="sng" dirty="0"/>
              <a:t>New Cylindrical Detector System</a:t>
            </a:r>
            <a:endParaRPr kumimoji="1" lang="ja-JP" altLang="en-US" u="sng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4768A63-BD3A-6B17-D226-B517456A4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451A-0BBD-AD47-80B0-88D04C041E8F}" type="datetime1">
              <a:rPr lang="ja-JP" altLang="en-US" smtClean="0"/>
              <a:t>2025/11/25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AC8453-55C3-7E0A-2DE8-8E9B5EC0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RARiS </a:t>
            </a:r>
            <a:r>
              <a:rPr lang="ja-JP" altLang="en-US"/>
              <a:t>研究会 </a:t>
            </a:r>
            <a:r>
              <a:rPr lang="en-US" altLang="ja-JP" dirty="0"/>
              <a:t>2025, 2025.11.25, </a:t>
            </a:r>
            <a:r>
              <a:rPr lang="en-US" dirty="0"/>
              <a:t>Yuto Kimura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BFC62-FFCE-3F94-9C81-CB435DF7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sz="16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EDA7EC8-0193-834F-F924-1EA0A07E266F}"/>
              </a:ext>
            </a:extLst>
          </p:cNvPr>
          <p:cNvGrpSpPr/>
          <p:nvPr/>
        </p:nvGrpSpPr>
        <p:grpSpPr>
          <a:xfrm>
            <a:off x="852376" y="1164667"/>
            <a:ext cx="2727295" cy="2494120"/>
            <a:chOff x="979159" y="999733"/>
            <a:chExt cx="3000024" cy="274353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D50FB6E-20BF-DB88-AF37-B3708194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600" y="1011964"/>
              <a:ext cx="2808582" cy="2731301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EC5E44F-CAF5-7FBC-E526-7D73DED1F355}"/>
                </a:ext>
              </a:extLst>
            </p:cNvPr>
            <p:cNvSpPr txBox="1"/>
            <p:nvPr/>
          </p:nvSpPr>
          <p:spPr>
            <a:xfrm>
              <a:off x="979159" y="999733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b="1" dirty="0">
                  <a:solidFill>
                    <a:schemeClr val="bg1"/>
                  </a:solidFill>
                </a:rPr>
                <a:t>E15-CDS</a:t>
              </a:r>
              <a:endParaRPr kumimoji="1" lang="ja-JP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64DF23B5-BF3A-6E70-A52A-DF422E598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418" y="2456242"/>
              <a:ext cx="959411" cy="38716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A65D241-C4EC-9EB2-F8F7-D07A52ED6393}"/>
                </a:ext>
              </a:extLst>
            </p:cNvPr>
            <p:cNvSpPr txBox="1"/>
            <p:nvPr/>
          </p:nvSpPr>
          <p:spPr>
            <a:xfrm>
              <a:off x="2760671" y="2747733"/>
              <a:ext cx="1218512" cy="565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1.48 m</a:t>
              </a:r>
              <a:endParaRPr kumimoji="1" lang="ja-JP" altLang="en-US" sz="2400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97E81CE3-5C79-AE16-AE38-969972CCE0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0997" y="2430136"/>
              <a:ext cx="1348161" cy="4393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35BD517-ABC8-0E27-D6AD-56348651605D}"/>
                </a:ext>
              </a:extLst>
            </p:cNvPr>
            <p:cNvSpPr txBox="1"/>
            <p:nvPr/>
          </p:nvSpPr>
          <p:spPr>
            <a:xfrm>
              <a:off x="1477899" y="3060358"/>
              <a:ext cx="1218512" cy="565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1.97 m</a:t>
              </a:r>
              <a:endParaRPr kumimoji="1" lang="ja-JP" altLang="en-US" sz="2400"/>
            </a:p>
          </p:txBody>
        </p:sp>
      </p:grpSp>
      <p:sp>
        <p:nvSpPr>
          <p:cNvPr id="14" name="右矢印 13">
            <a:extLst>
              <a:ext uri="{FF2B5EF4-FFF2-40B4-BE49-F238E27FC236}">
                <a16:creationId xmlns:a16="http://schemas.microsoft.com/office/drawing/2014/main" id="{79F90750-C34E-1CE1-CD21-15C9307966BB}"/>
              </a:ext>
            </a:extLst>
          </p:cNvPr>
          <p:cNvSpPr/>
          <p:nvPr/>
        </p:nvSpPr>
        <p:spPr>
          <a:xfrm>
            <a:off x="4006986" y="2410968"/>
            <a:ext cx="978408" cy="484632"/>
          </a:xfrm>
          <a:prstGeom prst="rightArrow">
            <a:avLst>
              <a:gd name="adj1" fmla="val 50000"/>
              <a:gd name="adj2" fmla="val 82345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7EBE2247-7936-001B-499D-B36A773D3027}"/>
              </a:ext>
            </a:extLst>
          </p:cNvPr>
          <p:cNvGrpSpPr/>
          <p:nvPr/>
        </p:nvGrpSpPr>
        <p:grpSpPr>
          <a:xfrm>
            <a:off x="5638911" y="909175"/>
            <a:ext cx="6198911" cy="5548761"/>
            <a:chOff x="5764489" y="1011964"/>
            <a:chExt cx="6198911" cy="5548761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1FFA6A0B-B612-AC28-2C2A-FA27C9002767}"/>
                </a:ext>
              </a:extLst>
            </p:cNvPr>
            <p:cNvGrpSpPr/>
            <p:nvPr/>
          </p:nvGrpSpPr>
          <p:grpSpPr>
            <a:xfrm>
              <a:off x="5764489" y="1011964"/>
              <a:ext cx="6198911" cy="5548761"/>
              <a:chOff x="5712902" y="1019262"/>
              <a:chExt cx="6369723" cy="5541596"/>
            </a:xfrm>
          </p:grpSpPr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0071F076-0CED-4CAA-2EDD-CAF04C640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2902" y="1019262"/>
                <a:ext cx="6369723" cy="5541596"/>
              </a:xfrm>
              <a:prstGeom prst="rect">
                <a:avLst/>
              </a:prstGeom>
            </p:spPr>
          </p:pic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7EB03FDA-5400-F2D5-DA45-9483C9E26D35}"/>
                  </a:ext>
                </a:extLst>
              </p:cNvPr>
              <p:cNvSpPr txBox="1"/>
              <p:nvPr/>
            </p:nvSpPr>
            <p:spPr>
              <a:xfrm>
                <a:off x="5712902" y="1019262"/>
                <a:ext cx="25330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sz="3200" b="1" dirty="0">
                    <a:solidFill>
                      <a:schemeClr val="bg1"/>
                    </a:solidFill>
                  </a:rPr>
                  <a:t>New CDS</a:t>
                </a:r>
                <a:endParaRPr kumimoji="1" lang="ja-JP" altLang="en-US" sz="3200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991105A6-C1C5-6758-4A53-57D124B883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5204" y="4421504"/>
                <a:ext cx="2951366" cy="102623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1D8EEFF-6C1A-6DF4-55C8-567791CF0FE2}"/>
                  </a:ext>
                </a:extLst>
              </p:cNvPr>
              <p:cNvSpPr txBox="1"/>
              <p:nvPr/>
            </p:nvSpPr>
            <p:spPr>
              <a:xfrm>
                <a:off x="9055946" y="5309755"/>
                <a:ext cx="1093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3.85 m</a:t>
                </a:r>
                <a:endParaRPr kumimoji="1" lang="ja-JP" altLang="en-US" sz="2400"/>
              </a:p>
            </p:txBody>
          </p:sp>
          <p:cxnSp>
            <p:nvCxnSpPr>
              <p:cNvPr id="20" name="直線矢印コネクタ 19">
                <a:extLst>
                  <a:ext uri="{FF2B5EF4-FFF2-40B4-BE49-F238E27FC236}">
                    <a16:creationId xmlns:a16="http://schemas.microsoft.com/office/drawing/2014/main" id="{2CB6748F-AC28-10B0-F287-45369A4548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2790" y="4560014"/>
                <a:ext cx="2391858" cy="8877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32147B0-E6CF-BE87-3575-B3013C617D72}"/>
                  </a:ext>
                </a:extLst>
              </p:cNvPr>
              <p:cNvSpPr txBox="1"/>
              <p:nvPr/>
            </p:nvSpPr>
            <p:spPr>
              <a:xfrm>
                <a:off x="7416457" y="5216902"/>
                <a:ext cx="1093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3.28 m</a:t>
                </a:r>
                <a:endParaRPr kumimoji="1" lang="ja-JP" altLang="en-US" sz="2400"/>
              </a:p>
            </p:txBody>
          </p:sp>
        </p:grp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3BE7266-D962-58AA-7D49-ED52DEBB6FDB}"/>
                </a:ext>
              </a:extLst>
            </p:cNvPr>
            <p:cNvSpPr txBox="1"/>
            <p:nvPr/>
          </p:nvSpPr>
          <p:spPr>
            <a:xfrm>
              <a:off x="6523463" y="3852532"/>
              <a:ext cx="9589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Beam</a:t>
              </a:r>
              <a:endParaRPr kumimoji="1" lang="ja-JP" altLang="en-US" sz="2400"/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A2787B1-303A-87BB-0A39-A7D4A4C53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5400" y="4038478"/>
              <a:ext cx="988477" cy="3584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BEB3BA8-A7B3-A67B-4C30-6BD438464010}"/>
              </a:ext>
            </a:extLst>
          </p:cNvPr>
          <p:cNvSpPr txBox="1"/>
          <p:nvPr/>
        </p:nvSpPr>
        <p:spPr>
          <a:xfrm>
            <a:off x="527531" y="3860210"/>
            <a:ext cx="458010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C00000"/>
                </a:solidFill>
              </a:rPr>
              <a:t>Solid Angle:</a:t>
            </a:r>
            <a:br>
              <a:rPr kumimoji="1" lang="en-US" altLang="ja-JP" sz="2400" b="1" dirty="0">
                <a:solidFill>
                  <a:srgbClr val="C00000"/>
                </a:solidFill>
              </a:rPr>
            </a:br>
            <a:r>
              <a:rPr kumimoji="1" lang="en-US" altLang="ja-JP" sz="2400" b="1" dirty="0">
                <a:solidFill>
                  <a:srgbClr val="C00000"/>
                </a:solidFill>
              </a:rPr>
              <a:t>	x1.6 (59% </a:t>
            </a:r>
            <a:r>
              <a:rPr kumimoji="1" lang="en-US" altLang="ja-JP" sz="2400" b="1" dirty="0">
                <a:solidFill>
                  <a:srgbClr val="C00000"/>
                </a:solidFill>
                <a:sym typeface="Wingdings" pitchFamily="2" charset="2"/>
              </a:rPr>
              <a:t> 93%)</a:t>
            </a:r>
          </a:p>
          <a:p>
            <a:endParaRPr kumimoji="1" lang="en-US" altLang="ja-JP" sz="1000" b="1" dirty="0">
              <a:solidFill>
                <a:srgbClr val="C00000"/>
              </a:solidFill>
              <a:sym typeface="Wingdings" pitchFamily="2" charset="2"/>
            </a:endParaRPr>
          </a:p>
          <a:p>
            <a:pPr marL="85725" lvl="1"/>
            <a:r>
              <a:rPr kumimoji="1" lang="en-US" altLang="ja-JP" sz="2400" b="1" dirty="0">
                <a:solidFill>
                  <a:srgbClr val="C00000"/>
                </a:solidFill>
                <a:sym typeface="Wingdings" pitchFamily="2" charset="2"/>
              </a:rPr>
              <a:t>Neutron Detection Efficiency:</a:t>
            </a:r>
            <a:br>
              <a:rPr kumimoji="1" lang="en-US" altLang="ja-JP" sz="2400" b="1" dirty="0">
                <a:solidFill>
                  <a:srgbClr val="C00000"/>
                </a:solidFill>
                <a:sym typeface="Wingdings" pitchFamily="2" charset="2"/>
              </a:rPr>
            </a:br>
            <a:r>
              <a:rPr kumimoji="1" lang="en-US" altLang="ja-JP" sz="2400" b="1" dirty="0">
                <a:solidFill>
                  <a:srgbClr val="C00000"/>
                </a:solidFill>
                <a:sym typeface="Wingdings" pitchFamily="2" charset="2"/>
              </a:rPr>
              <a:t>	x4 (3%  12%) </a:t>
            </a:r>
            <a:br>
              <a:rPr kumimoji="1" lang="en-US" altLang="ja-JP" sz="2400" b="1" dirty="0">
                <a:solidFill>
                  <a:srgbClr val="C00000"/>
                </a:solidFill>
                <a:sym typeface="Wingdings" pitchFamily="2" charset="2"/>
              </a:rPr>
            </a:br>
            <a:br>
              <a:rPr kumimoji="1" lang="en-US" altLang="ja-JP" sz="1000" b="1" dirty="0">
                <a:solidFill>
                  <a:schemeClr val="accent5"/>
                </a:solidFill>
                <a:sym typeface="Wingdings" pitchFamily="2" charset="2"/>
              </a:rPr>
            </a:br>
            <a:r>
              <a:rPr lang="en-US" altLang="ja-JP" sz="2000" dirty="0">
                <a:sym typeface="Wingdings" panose="05000000000000000000" pitchFamily="2" charset="2"/>
              </a:rPr>
              <a:t>+ forward TOF counter</a:t>
            </a:r>
          </a:p>
          <a:p>
            <a:pPr marL="85725" lvl="1"/>
            <a:r>
              <a:rPr kumimoji="1" lang="en-US" altLang="ja-JP" sz="2000" dirty="0">
                <a:sym typeface="Wingdings" panose="05000000000000000000" pitchFamily="2" charset="2"/>
              </a:rPr>
              <a:t>+ prot</a:t>
            </a:r>
            <a:r>
              <a:rPr lang="en-US" altLang="ja-JP" sz="2000" dirty="0">
                <a:sym typeface="Wingdings" panose="05000000000000000000" pitchFamily="2" charset="2"/>
              </a:rPr>
              <a:t>on polarimeter</a:t>
            </a:r>
            <a:endParaRPr kumimoji="1" lang="en-US" altLang="ja-JP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88458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1861</Words>
  <Application>Microsoft Macintosh PowerPoint</Application>
  <PresentationFormat>ワイド画面</PresentationFormat>
  <Paragraphs>445</Paragraphs>
  <Slides>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5" baseType="lpstr">
      <vt:lpstr>AAAAAJ+AvenirNext-Medium</vt:lpstr>
      <vt:lpstr>Hiragino Kaku Gothic Pro W3</vt:lpstr>
      <vt:lpstr>Arial</vt:lpstr>
      <vt:lpstr>Calibri</vt:lpstr>
      <vt:lpstr>Cambria Math</vt:lpstr>
      <vt:lpstr>Symbol</vt:lpstr>
      <vt:lpstr>Times New Roman</vt:lpstr>
      <vt:lpstr>Wingdings</vt:lpstr>
      <vt:lpstr>Office テーマ</vt:lpstr>
      <vt:lpstr>Next-Generation Experiments on Kaonic Nuclei at J-PARC</vt:lpstr>
      <vt:lpstr>Kaonic Nuclei</vt:lpstr>
      <vt:lpstr>J-PARC E15: Search for “K^- pp” </vt:lpstr>
      <vt:lpstr>PowerPoint プレゼンテーション</vt:lpstr>
      <vt:lpstr>Next Projects</vt:lpstr>
      <vt:lpstr>J-PARC E80: “K^- ppn”</vt:lpstr>
      <vt:lpstr>J-PARC E80: “K^- ppn”</vt:lpstr>
      <vt:lpstr>J-PARC E80: “K^- ppn”</vt:lpstr>
      <vt:lpstr>New Cylindrical Detector System</vt:lpstr>
      <vt:lpstr>New Cylindrical Detector System</vt:lpstr>
      <vt:lpstr>Improvement of Detector Acceptance</vt:lpstr>
      <vt:lpstr>Improvement of Detector Acceptance</vt:lpstr>
      <vt:lpstr>Status of the main components</vt:lpstr>
      <vt:lpstr>Plan for the main components</vt:lpstr>
      <vt:lpstr>Status of the other new detectors</vt:lpstr>
      <vt:lpstr>Summary and Prospect</vt:lpstr>
      <vt:lpstr>J-PARC E80 Collaboration</vt:lpstr>
      <vt:lpstr>Back up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J-PARC E80: “K^- ppn”</vt:lpstr>
      <vt:lpstr>J-PARC E80: “K^- ppn”</vt:lpstr>
      <vt:lpstr>J-PARC E89: Further study of “K ̅NN”</vt:lpstr>
      <vt:lpstr>J-PARC E89: Further study of “K ̅NN”</vt:lpstr>
      <vt:lpstr>J-PARC E89: Further study of “K ̅NN”</vt:lpstr>
      <vt:lpstr>Construction Status (Main Detectors)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169</cp:revision>
  <dcterms:created xsi:type="dcterms:W3CDTF">2012-08-24T00:53:15Z</dcterms:created>
  <dcterms:modified xsi:type="dcterms:W3CDTF">2025-11-27T02:01:58Z</dcterms:modified>
</cp:coreProperties>
</file>